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4"/>
  </p:sldMasterIdLst>
  <p:notesMasterIdLst>
    <p:notesMasterId r:id="rId27"/>
  </p:notesMasterIdLst>
  <p:sldIdLst>
    <p:sldId id="288" r:id="rId5"/>
    <p:sldId id="659" r:id="rId6"/>
    <p:sldId id="708" r:id="rId7"/>
    <p:sldId id="709" r:id="rId8"/>
    <p:sldId id="710" r:id="rId9"/>
    <p:sldId id="712" r:id="rId10"/>
    <p:sldId id="713" r:id="rId11"/>
    <p:sldId id="728" r:id="rId12"/>
    <p:sldId id="716" r:id="rId13"/>
    <p:sldId id="729" r:id="rId14"/>
    <p:sldId id="721" r:id="rId15"/>
    <p:sldId id="653" r:id="rId16"/>
    <p:sldId id="714" r:id="rId17"/>
    <p:sldId id="715" r:id="rId18"/>
    <p:sldId id="717" r:id="rId19"/>
    <p:sldId id="720" r:id="rId20"/>
    <p:sldId id="722" r:id="rId21"/>
    <p:sldId id="723" r:id="rId22"/>
    <p:sldId id="724" r:id="rId23"/>
    <p:sldId id="727" r:id="rId24"/>
    <p:sldId id="725" r:id="rId25"/>
    <p:sldId id="726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Titillium" panose="020B0604020202020204" charset="0"/>
      <p:regular r:id="rId29"/>
      <p:bold r:id="rId30"/>
      <p:italic r:id="rId31"/>
      <p:boldItalic r:id="rId32"/>
    </p:embeddedFont>
    <p:embeddedFont>
      <p:font typeface="Titillium Web" panose="020B0604020202020204" charset="0"/>
      <p:regular r:id="rId33"/>
      <p:bold r:id="rId34"/>
      <p:italic r:id="rId35"/>
      <p:boldItalic r:id="rId36"/>
    </p:embeddedFont>
    <p:embeddedFont>
      <p:font typeface="Titillium Web SemiBold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772"/>
    <a:srgbClr val="EE2324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4605"/>
  </p:normalViewPr>
  <p:slideViewPr>
    <p:cSldViewPr snapToGrid="0" snapToObjects="1">
      <p:cViewPr varScale="1">
        <p:scale>
          <a:sx n="107" d="100"/>
          <a:sy n="107" d="100"/>
        </p:scale>
        <p:origin x="76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zzoleni Ferracini Simone" userId="4d65d96f-4ff5-4b67-a477-d163ead49215" providerId="ADAL" clId="{8F76DC0D-A3D3-4F2C-B325-8AEC31549D54}"/>
    <pc:docChg chg="modSld">
      <pc:chgData name="Mazzoleni Ferracini Simone" userId="4d65d96f-4ff5-4b67-a477-d163ead49215" providerId="ADAL" clId="{8F76DC0D-A3D3-4F2C-B325-8AEC31549D54}" dt="2020-09-25T11:50:37.206" v="22" actId="14100"/>
      <pc:docMkLst>
        <pc:docMk/>
      </pc:docMkLst>
      <pc:sldChg chg="modSp mod">
        <pc:chgData name="Mazzoleni Ferracini Simone" userId="4d65d96f-4ff5-4b67-a477-d163ead49215" providerId="ADAL" clId="{8F76DC0D-A3D3-4F2C-B325-8AEC31549D54}" dt="2020-09-25T11:48:29.728" v="1" actId="20577"/>
        <pc:sldMkLst>
          <pc:docMk/>
          <pc:sldMk cId="3787320467" sldId="659"/>
        </pc:sldMkLst>
        <pc:spChg chg="mod">
          <ac:chgData name="Mazzoleni Ferracini Simone" userId="4d65d96f-4ff5-4b67-a477-d163ead49215" providerId="ADAL" clId="{8F76DC0D-A3D3-4F2C-B325-8AEC31549D54}" dt="2020-09-25T11:48:29.728" v="1" actId="20577"/>
          <ac:spMkLst>
            <pc:docMk/>
            <pc:sldMk cId="3787320467" sldId="659"/>
            <ac:spMk id="13" creationId="{DEFAA15E-A04D-104F-BCF7-F5C6787CB13C}"/>
          </ac:spMkLst>
        </pc:spChg>
      </pc:sldChg>
      <pc:sldChg chg="modSp mod">
        <pc:chgData name="Mazzoleni Ferracini Simone" userId="4d65d96f-4ff5-4b67-a477-d163ead49215" providerId="ADAL" clId="{8F76DC0D-A3D3-4F2C-B325-8AEC31549D54}" dt="2020-09-25T11:50:07.115" v="5" actId="20577"/>
        <pc:sldMkLst>
          <pc:docMk/>
          <pc:sldMk cId="3648320000" sldId="713"/>
        </pc:sldMkLst>
        <pc:spChg chg="mod">
          <ac:chgData name="Mazzoleni Ferracini Simone" userId="4d65d96f-4ff5-4b67-a477-d163ead49215" providerId="ADAL" clId="{8F76DC0D-A3D3-4F2C-B325-8AEC31549D54}" dt="2020-09-25T11:50:07.115" v="5" actId="20577"/>
          <ac:spMkLst>
            <pc:docMk/>
            <pc:sldMk cId="3648320000" sldId="713"/>
            <ac:spMk id="7" creationId="{33B864D3-D52F-4836-AC9F-BF69009078FD}"/>
          </ac:spMkLst>
        </pc:spChg>
      </pc:sldChg>
      <pc:sldChg chg="modSp mod">
        <pc:chgData name="Mazzoleni Ferracini Simone" userId="4d65d96f-4ff5-4b67-a477-d163ead49215" providerId="ADAL" clId="{8F76DC0D-A3D3-4F2C-B325-8AEC31549D54}" dt="2020-09-25T11:50:37.206" v="22" actId="14100"/>
        <pc:sldMkLst>
          <pc:docMk/>
          <pc:sldMk cId="2098913413" sldId="728"/>
        </pc:sldMkLst>
        <pc:spChg chg="mod">
          <ac:chgData name="Mazzoleni Ferracini Simone" userId="4d65d96f-4ff5-4b67-a477-d163ead49215" providerId="ADAL" clId="{8F76DC0D-A3D3-4F2C-B325-8AEC31549D54}" dt="2020-09-25T11:50:37.206" v="22" actId="14100"/>
          <ac:spMkLst>
            <pc:docMk/>
            <pc:sldMk cId="2098913413" sldId="728"/>
            <ac:spMk id="22" creationId="{EF842A95-7C6C-454A-8317-40323583D5F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F2BE6-A5B9-48AB-A003-3CE6493FF0C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280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81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442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030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24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251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9951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30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591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019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829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9780b20c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9780b20c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30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9780b20c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9780b20c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84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571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035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91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054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941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3565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95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33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gnaposto immagine 47"/>
          <p:cNvSpPr>
            <a:spLocks noGrp="1"/>
          </p:cNvSpPr>
          <p:nvPr>
            <p:ph type="pic" sz="quarter" idx="12" hasCustomPrompt="1"/>
          </p:nvPr>
        </p:nvSpPr>
        <p:spPr>
          <a:xfrm>
            <a:off x="7265278" y="3277503"/>
            <a:ext cx="1008062" cy="576263"/>
          </a:xfrm>
          <a:prstGeom prst="rect">
            <a:avLst/>
          </a:prstGeom>
        </p:spPr>
        <p:txBody>
          <a:bodyPr vert="horz"/>
          <a:lstStyle>
            <a:lvl1pPr algn="ctr">
              <a:defRPr>
                <a:latin typeface="+mj-lt"/>
              </a:defRPr>
            </a:lvl1pPr>
          </a:lstStyle>
          <a:p>
            <a:r>
              <a:rPr lang="it-IT"/>
              <a:t>Logo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8924-290B-4696-81FE-EF71602E54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"/>
            <a:ext cx="9144000" cy="51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1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8E4F3-79CB-4955-8EFC-ADC411FB63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201"/>
          </a:xfrm>
          <a:prstGeom prst="rect">
            <a:avLst/>
          </a:prstGeom>
        </p:spPr>
      </p:pic>
      <p:sp>
        <p:nvSpPr>
          <p:cNvPr id="8" name="Segnaposto testo 9"/>
          <p:cNvSpPr>
            <a:spLocks noGrp="1"/>
          </p:cNvSpPr>
          <p:nvPr>
            <p:ph type="body" sz="quarter" idx="15" hasCustomPrompt="1"/>
          </p:nvPr>
        </p:nvSpPr>
        <p:spPr>
          <a:xfrm>
            <a:off x="3255036" y="2762503"/>
            <a:ext cx="2630916" cy="53483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693" baseline="0">
                <a:solidFill>
                  <a:srgbClr val="EE2324"/>
                </a:solidFill>
                <a:latin typeface="+mn-lt"/>
              </a:defRPr>
            </a:lvl1pPr>
          </a:lstStyle>
          <a:p>
            <a:pPr lvl="0"/>
            <a:r>
              <a:rPr lang="it-IT"/>
              <a:t>GRAZIE</a:t>
            </a:r>
          </a:p>
        </p:txBody>
      </p:sp>
      <p:pic>
        <p:nvPicPr>
          <p:cNvPr id="2" name="Immagine 1" descr="reti_el3.png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469" y="1809961"/>
            <a:ext cx="769064" cy="769064"/>
          </a:xfrm>
          <a:prstGeom prst="rect">
            <a:avLst/>
          </a:prstGeom>
        </p:spPr>
      </p:pic>
      <p:sp>
        <p:nvSpPr>
          <p:cNvPr id="17" name="CasellaDiTesto 16"/>
          <p:cNvSpPr txBox="1"/>
          <p:nvPr userDrawn="1"/>
        </p:nvSpPr>
        <p:spPr>
          <a:xfrm>
            <a:off x="3255036" y="4581475"/>
            <a:ext cx="2630916" cy="562027"/>
          </a:xfrm>
          <a:prstGeom prst="rect">
            <a:avLst/>
          </a:prstGeom>
        </p:spPr>
        <p:txBody>
          <a:bodyPr vert="horz" wrap="square" lIns="70372" tIns="35186" rIns="70372" bIns="35186" rtlCol="0">
            <a:noAutofit/>
          </a:bodyPr>
          <a:lstStyle/>
          <a:p>
            <a:pPr algn="ctr" defTabSz="764779">
              <a:defRPr/>
            </a:pPr>
            <a:r>
              <a:rPr lang="it-IT" sz="77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Via  Dante, 6, 21052 Busto Arsizio VA</a:t>
            </a:r>
          </a:p>
          <a:p>
            <a:pPr algn="ctr" defTabSz="764779">
              <a:defRPr/>
            </a:pPr>
            <a:r>
              <a:rPr lang="it-IT" sz="77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Tel.: +</a:t>
            </a:r>
            <a:r>
              <a:rPr lang="it-IT" sz="770">
                <a:solidFill>
                  <a:srgbClr val="8D8479"/>
                </a:solidFill>
                <a:latin typeface="+mn-lt"/>
                <a:cs typeface="Arial"/>
                <a:sym typeface="Univers LT Std 45 Light" charset="0"/>
              </a:rPr>
              <a:t>39.0331.357.400</a:t>
            </a:r>
          </a:p>
          <a:p>
            <a:pPr algn="ctr" defTabSz="764779">
              <a:defRPr/>
            </a:pPr>
            <a:r>
              <a:rPr lang="it-IT" sz="77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Fax: +39.0331.622.869</a:t>
            </a:r>
          </a:p>
          <a:p>
            <a:pPr marL="0" marR="0" indent="0" algn="ctr" defTabSz="351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it-IT" sz="77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70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8EA08F-365B-402F-8DD4-5B996ABB4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ED455-7623-4E2E-B0C2-41005C586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BD2F0A-6274-4246-8D50-C9D91815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F7BB-B63C-407D-86CA-84C3FEF14ADC}" type="datetimeFigureOut">
              <a:rPr lang="it-IT" smtClean="0"/>
              <a:t>25/09/2020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11FA46-BFA2-4101-AE4C-546BBD3F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48B4CF-81C9-4AAD-BE52-FE03489E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461D9-A29F-47FE-A584-3E0CBF098D0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83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90" name="Google Shape;190;p53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6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 preserve="1">
  <p:cSld name="1_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90" name="Google Shape;190;p53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77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21" r:id="rId2"/>
    <p:sldLayoutId id="2147483726" r:id="rId3"/>
    <p:sldLayoutId id="2147483727" r:id="rId4"/>
    <p:sldLayoutId id="214748373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E2324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tiff"/><Relationship Id="rId5" Type="http://schemas.openxmlformats.org/officeDocument/2006/relationships/image" Target="../media/image63.tiff"/><Relationship Id="rId4" Type="http://schemas.openxmlformats.org/officeDocument/2006/relationships/image" Target="../media/image6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7.tif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7.tiff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7.tiff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506780" y="2472964"/>
            <a:ext cx="6636955" cy="1242028"/>
          </a:xfrm>
          <a:prstGeom prst="rect">
            <a:avLst/>
          </a:prstGeom>
        </p:spPr>
        <p:txBody>
          <a:bodyPr/>
          <a:lstStyle/>
          <a:p>
            <a:pPr marL="76200" indent="0" algn="ctr">
              <a:buNone/>
            </a:pPr>
            <a:r>
              <a:rPr lang="it-IT" sz="3609" b="1" dirty="0">
                <a:solidFill>
                  <a:srgbClr val="47484E"/>
                </a:solidFill>
                <a:latin typeface="Titillium" pitchFamily="2" charset="77"/>
              </a:rPr>
              <a:t>Deep Learning</a:t>
            </a:r>
          </a:p>
          <a:p>
            <a:pPr marL="76200" indent="0" algn="ctr">
              <a:buNone/>
            </a:pPr>
            <a:r>
              <a:rPr lang="it-IT" sz="2400" i="1" dirty="0">
                <a:solidFill>
                  <a:srgbClr val="47484E"/>
                </a:solidFill>
                <a:latin typeface="Titillium" pitchFamily="2" charset="77"/>
              </a:rPr>
              <a:t>Corso AI Engineering - Lezione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281421-91F4-41DE-BEDA-B8018031C643}"/>
              </a:ext>
            </a:extLst>
          </p:cNvPr>
          <p:cNvSpPr/>
          <p:nvPr/>
        </p:nvSpPr>
        <p:spPr>
          <a:xfrm>
            <a:off x="6124784" y="2947628"/>
            <a:ext cx="184731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it-IT" sz="1053"/>
          </a:p>
        </p:txBody>
      </p:sp>
    </p:spTree>
    <p:extLst>
      <p:ext uri="{BB962C8B-B14F-4D97-AF65-F5344CB8AC3E}">
        <p14:creationId xmlns:p14="http://schemas.microsoft.com/office/powerpoint/2010/main" val="2704882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ECF4A103-1D2C-4979-9075-1CCAC6BDEB78}"/>
              </a:ext>
            </a:extLst>
          </p:cNvPr>
          <p:cNvGrpSpPr/>
          <p:nvPr/>
        </p:nvGrpSpPr>
        <p:grpSpPr>
          <a:xfrm>
            <a:off x="4747025" y="92272"/>
            <a:ext cx="4248752" cy="5051228"/>
            <a:chOff x="5255025" y="92272"/>
            <a:chExt cx="3888975" cy="4623498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E23B0B4-376F-4169-A0A3-6E53AAED7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167" b="10516"/>
            <a:stretch/>
          </p:blipFill>
          <p:spPr>
            <a:xfrm>
              <a:off x="6116331" y="677103"/>
              <a:ext cx="2222098" cy="2080913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A076EF9-BC8A-4706-8C80-3B84AF4D2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025" b="10251"/>
            <a:stretch/>
          </p:blipFill>
          <p:spPr>
            <a:xfrm>
              <a:off x="5424327" y="2799555"/>
              <a:ext cx="3357748" cy="191621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F58865C3-57BC-4B58-80F3-D64F3AD95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128" t="86914" r="14567" b="-2476"/>
            <a:stretch/>
          </p:blipFill>
          <p:spPr>
            <a:xfrm>
              <a:off x="5255025" y="92272"/>
              <a:ext cx="3888975" cy="332245"/>
            </a:xfrm>
            <a:prstGeom prst="rect">
              <a:avLst/>
            </a:prstGeom>
          </p:spPr>
        </p:pic>
      </p:grpSp>
      <p:sp>
        <p:nvSpPr>
          <p:cNvPr id="6" name="Google Shape;109;p26">
            <a:extLst>
              <a:ext uri="{FF2B5EF4-FFF2-40B4-BE49-F238E27FC236}">
                <a16:creationId xmlns:a16="http://schemas.microsoft.com/office/drawing/2014/main" id="{12FB67BD-641B-4A4E-A9FD-F52EF4FEC028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DEEP LEARNING</a:t>
            </a:r>
          </a:p>
        </p:txBody>
      </p:sp>
      <p:sp>
        <p:nvSpPr>
          <p:cNvPr id="14" name="Google Shape;275;p71">
            <a:extLst>
              <a:ext uri="{FF2B5EF4-FFF2-40B4-BE49-F238E27FC236}">
                <a16:creationId xmlns:a16="http://schemas.microsoft.com/office/drawing/2014/main" id="{BA45E193-EFEA-48CC-B67B-0C6E1B47B776}"/>
              </a:ext>
            </a:extLst>
          </p:cNvPr>
          <p:cNvSpPr txBox="1"/>
          <p:nvPr/>
        </p:nvSpPr>
        <p:spPr>
          <a:xfrm>
            <a:off x="310061" y="2067267"/>
            <a:ext cx="4261940" cy="227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Una ANN con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molteplici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hidden layer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prende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nome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rete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neurale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artificiale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profonda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o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Deep Neural Network (DNN).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Deep Learning 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è una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tecnica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ML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prevede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l‘utilizzo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DNN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nella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fase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modellizzazione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problema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Aumentare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numero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layer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intermedi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permette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utilizzare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più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informazioni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dal training set.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79AEA75-AD98-4085-80A2-3C7AD141AA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63" y="984264"/>
            <a:ext cx="493032" cy="493032"/>
          </a:xfrm>
          <a:prstGeom prst="rect">
            <a:avLst/>
          </a:prstGeom>
        </p:spPr>
      </p:pic>
      <p:sp>
        <p:nvSpPr>
          <p:cNvPr id="18" name="Google Shape;362;p81">
            <a:extLst>
              <a:ext uri="{FF2B5EF4-FFF2-40B4-BE49-F238E27FC236}">
                <a16:creationId xmlns:a16="http://schemas.microsoft.com/office/drawing/2014/main" id="{D19FE684-4566-4566-A765-E73850F84D15}"/>
              </a:ext>
            </a:extLst>
          </p:cNvPr>
          <p:cNvSpPr txBox="1"/>
          <p:nvPr/>
        </p:nvSpPr>
        <p:spPr>
          <a:xfrm>
            <a:off x="310061" y="1609942"/>
            <a:ext cx="4211174" cy="32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53050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C315371-F128-E84C-BA7B-16AB6D0570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130" y="50347"/>
            <a:ext cx="4436894" cy="5042805"/>
          </a:xfrm>
          <a:prstGeom prst="rect">
            <a:avLst/>
          </a:prstGeom>
        </p:spPr>
      </p:pic>
      <p:sp>
        <p:nvSpPr>
          <p:cNvPr id="11" name="Google Shape;275;p71">
            <a:extLst>
              <a:ext uri="{FF2B5EF4-FFF2-40B4-BE49-F238E27FC236}">
                <a16:creationId xmlns:a16="http://schemas.microsoft.com/office/drawing/2014/main" id="{AE73F97F-D963-9842-9828-761E5E622475}"/>
              </a:ext>
            </a:extLst>
          </p:cNvPr>
          <p:cNvSpPr txBox="1"/>
          <p:nvPr/>
        </p:nvSpPr>
        <p:spPr>
          <a:xfrm>
            <a:off x="310061" y="1975744"/>
            <a:ext cx="4038004" cy="292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La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sequenza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layer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estrae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progressivamente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maggior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quantità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informazioni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input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figura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abbiamo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esempio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classification network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Al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crescere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numero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hidden layer la performance del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classificatore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migliora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Utilizzando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numero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eccessivo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hidden layer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possiamo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cadere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overfitting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10F200-5337-485D-8A55-FA7043902C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63" y="984264"/>
            <a:ext cx="493032" cy="493032"/>
          </a:xfrm>
          <a:prstGeom prst="rect">
            <a:avLst/>
          </a:prstGeom>
        </p:spPr>
      </p:pic>
      <p:sp>
        <p:nvSpPr>
          <p:cNvPr id="4" name="Google Shape;362;p81">
            <a:extLst>
              <a:ext uri="{FF2B5EF4-FFF2-40B4-BE49-F238E27FC236}">
                <a16:creationId xmlns:a16="http://schemas.microsoft.com/office/drawing/2014/main" id="{CFB68BE9-A4E4-4A55-9DF6-C2166F5063D4}"/>
              </a:ext>
            </a:extLst>
          </p:cNvPr>
          <p:cNvSpPr txBox="1"/>
          <p:nvPr/>
        </p:nvSpPr>
        <p:spPr>
          <a:xfrm>
            <a:off x="310061" y="1609942"/>
            <a:ext cx="4211174" cy="32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Benefici della profondità</a:t>
            </a:r>
          </a:p>
        </p:txBody>
      </p:sp>
      <p:sp>
        <p:nvSpPr>
          <p:cNvPr id="5" name="Google Shape;109;p26">
            <a:extLst>
              <a:ext uri="{FF2B5EF4-FFF2-40B4-BE49-F238E27FC236}">
                <a16:creationId xmlns:a16="http://schemas.microsoft.com/office/drawing/2014/main" id="{2BA4BC5A-AAD0-4711-94B0-EEF3CA1BF3EB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8888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D74D8B2-8D2D-6A45-9ECA-D767648F9A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55036" y="2762503"/>
            <a:ext cx="2630916" cy="534830"/>
          </a:xfrm>
        </p:spPr>
        <p:txBody>
          <a:bodyPr/>
          <a:lstStyle/>
          <a:p>
            <a:r>
              <a:rPr lang="it-IT" sz="3008" b="1" dirty="0">
                <a:latin typeface="Titillium" pitchFamily="2" charset="77"/>
              </a:rPr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3592456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22576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Forward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propagation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NEURAL NETWORK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10061" y="2736512"/>
            <a:ext cx="4038004" cy="219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The activation function helps to decide if the perceptron has to fire or not: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given the input data, activation inputs are computed for all nodes (moving from left to right in the picture) and the activation function decides whether each perceptron has to fire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the last layer of the network shows the computed output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56BD2D9-CCA2-764F-AA87-4A7345401A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5" y="1781898"/>
            <a:ext cx="378944" cy="378944"/>
          </a:xfrm>
          <a:prstGeom prst="rect">
            <a:avLst/>
          </a:prstGeom>
        </p:spPr>
      </p:pic>
      <p:pic>
        <p:nvPicPr>
          <p:cNvPr id="10" name="Immagine 9" descr="Immagine che contiene specchio&#10;&#10;Descrizione generata automaticamente">
            <a:extLst>
              <a:ext uri="{FF2B5EF4-FFF2-40B4-BE49-F238E27FC236}">
                <a16:creationId xmlns:a16="http://schemas.microsoft.com/office/drawing/2014/main" id="{C826586A-130C-CC41-A1FE-18CEFFA2BB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741" y="1011809"/>
            <a:ext cx="4178300" cy="3187700"/>
          </a:xfrm>
          <a:prstGeom prst="rect">
            <a:avLst/>
          </a:prstGeom>
          <a:ln>
            <a:solidFill>
              <a:srgbClr val="EE2324"/>
            </a:solidFill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95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3068035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Back 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propagation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NEURAL NETWORK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10061" y="3387013"/>
            <a:ext cx="5726846" cy="155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When finished forward propagation we can: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take the computed outputs and confront them with expected outputs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compute deltas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try 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(from right to left on the picture)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to modify weights so that the network is able to compute expected output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03D418-E643-8E47-9EC9-2644778596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5" y="2650313"/>
            <a:ext cx="378944" cy="3789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ECBC98F-2444-2443-8D03-B8C73FABEC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250" y="216356"/>
            <a:ext cx="5357214" cy="2955323"/>
          </a:xfrm>
          <a:prstGeom prst="rect">
            <a:avLst/>
          </a:prstGeom>
          <a:ln>
            <a:solidFill>
              <a:srgbClr val="EE2324"/>
            </a:solidFill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3017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8270" y="3106621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Backward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propagation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NEURAL NETWORK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18270" y="3585491"/>
            <a:ext cx="4038004" cy="53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A simple example with numbers….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56BD2D9-CCA2-764F-AA87-4A7345401A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034" y="2630877"/>
            <a:ext cx="378944" cy="378944"/>
          </a:xfrm>
          <a:prstGeom prst="rect">
            <a:avLst/>
          </a:prstGeom>
        </p:spPr>
      </p:pic>
      <p:pic>
        <p:nvPicPr>
          <p:cNvPr id="3" name="Immagine 2" descr="Immagine che contiene orologio, oggetto, disegnando&#10;&#10;Descrizione generata automaticamente">
            <a:extLst>
              <a:ext uri="{FF2B5EF4-FFF2-40B4-BE49-F238E27FC236}">
                <a16:creationId xmlns:a16="http://schemas.microsoft.com/office/drawing/2014/main" id="{11E2E5D3-6FA4-7F46-BDFE-159A23FB02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575" y="1419343"/>
            <a:ext cx="3962400" cy="2413000"/>
          </a:xfrm>
          <a:prstGeom prst="rect">
            <a:avLst/>
          </a:prstGeom>
        </p:spPr>
      </p:pic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58A1B87-C197-6E4F-BC4A-4598C832A4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244" y="1428674"/>
            <a:ext cx="4038600" cy="3390900"/>
          </a:xfrm>
          <a:prstGeom prst="rect">
            <a:avLst/>
          </a:prstGeom>
        </p:spPr>
      </p:pic>
      <p:pic>
        <p:nvPicPr>
          <p:cNvPr id="8" name="Immagine 7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6AA21BAB-36D6-B041-ADF0-C959542EAE7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007" y="1428674"/>
            <a:ext cx="4356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22576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Back 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propagation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NEURAL NETWORK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10061" y="2736512"/>
            <a:ext cx="4038004" cy="219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The new weights are computed with the method of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grandient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descent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we represent the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cost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function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on the space of all weights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we identify the “direction” in which the function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increases most rapidly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we modify the corresponding weights with a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small constant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(the 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learning rate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4DE5D7-54A6-BE4F-B243-8C041CBC7F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5" y="1798171"/>
            <a:ext cx="360136" cy="3601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E871705-2211-A642-B763-89202CFE69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1245" y="1496402"/>
            <a:ext cx="2987333" cy="2480220"/>
          </a:xfrm>
          <a:prstGeom prst="rect">
            <a:avLst/>
          </a:prstGeom>
          <a:ln>
            <a:solidFill>
              <a:srgbClr val="EE2324"/>
            </a:solidFill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1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22576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Convolutional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NN</a:t>
            </a: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CONVOLUTIONAL NETWORKS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10061" y="2736512"/>
            <a:ext cx="4038004" cy="219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In deep learning, a convolutional neural network is a class of deep neural networks that employs a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mathematical operation called convolution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Convolution is a specialized kind of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linear operation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Convolutional networks are simply neural networks that use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convolution in place of general matrix multiplication 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in at least one of their layers.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4DE5D7-54A6-BE4F-B243-8C041CBC7F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5" y="1798171"/>
            <a:ext cx="360136" cy="360136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590E3168-69DC-F649-852E-1CCD7A8141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6196" y="3661617"/>
            <a:ext cx="3600000" cy="1030769"/>
          </a:xfrm>
          <a:prstGeom prst="rect">
            <a:avLst/>
          </a:prstGeom>
        </p:spPr>
      </p:pic>
      <p:sp>
        <p:nvSpPr>
          <p:cNvPr id="13" name="Google Shape;275;p71">
            <a:extLst>
              <a:ext uri="{FF2B5EF4-FFF2-40B4-BE49-F238E27FC236}">
                <a16:creationId xmlns:a16="http://schemas.microsoft.com/office/drawing/2014/main" id="{94A15A43-0F6B-5B4B-850B-C46AC43CA420}"/>
              </a:ext>
            </a:extLst>
          </p:cNvPr>
          <p:cNvSpPr txBox="1"/>
          <p:nvPr/>
        </p:nvSpPr>
        <p:spPr>
          <a:xfrm>
            <a:off x="4904312" y="1088050"/>
            <a:ext cx="4038004" cy="1248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In mathematics, convolution is a mathematical operation on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two functions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(f and g) that produces a third function expressing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how the shape of one is modified by the other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581DDCC-4995-B548-8400-A6313ED108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6196" y="2378855"/>
            <a:ext cx="3600000" cy="112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3376621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Convolutional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NN</a:t>
            </a: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CONVOLUTIONAL NETWORKS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10060" y="3855491"/>
            <a:ext cx="6706559" cy="100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Convolutional NN are used especially in image recognition.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The role of a CNN is to reduce the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images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into a form which is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easier to process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, without losing features which are critical for getting a good prediction.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4DE5D7-54A6-BE4F-B243-8C041CBC7F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5" y="2917150"/>
            <a:ext cx="360136" cy="36013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3E1F35-8CE9-B640-9263-4059BBD01E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7993">
            <a:off x="2712520" y="816560"/>
            <a:ext cx="6111551" cy="20664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70F237-8CA2-7D4F-B2D1-482C8C2430FA}"/>
              </a:ext>
            </a:extLst>
          </p:cNvPr>
          <p:cNvSpPr txBox="1"/>
          <p:nvPr/>
        </p:nvSpPr>
        <p:spPr>
          <a:xfrm>
            <a:off x="-578498" y="327504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765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4EF11847-4670-C94F-AB0F-94154CCE2BAF}"/>
              </a:ext>
            </a:extLst>
          </p:cNvPr>
          <p:cNvSpPr/>
          <p:nvPr/>
        </p:nvSpPr>
        <p:spPr>
          <a:xfrm>
            <a:off x="0" y="0"/>
            <a:ext cx="3172408" cy="5172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5024894" y="548452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CONVOLUTIONAL NETWORKS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92E1A4-5C0F-7E47-AE56-FF032B3813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769" y="1519025"/>
            <a:ext cx="5622839" cy="3004203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A1960E80-C4E9-894D-9A93-2C805D9A728D}"/>
              </a:ext>
            </a:extLst>
          </p:cNvPr>
          <p:cNvGrpSpPr/>
          <p:nvPr/>
        </p:nvGrpSpPr>
        <p:grpSpPr>
          <a:xfrm>
            <a:off x="192142" y="96327"/>
            <a:ext cx="2658965" cy="2188940"/>
            <a:chOff x="183443" y="2932579"/>
            <a:chExt cx="2658965" cy="2188940"/>
          </a:xfrm>
        </p:grpSpPr>
        <p:sp>
          <p:nvSpPr>
            <p:cNvPr id="7" name="Google Shape;275;p71">
              <a:extLst>
                <a:ext uri="{FF2B5EF4-FFF2-40B4-BE49-F238E27FC236}">
                  <a16:creationId xmlns:a16="http://schemas.microsoft.com/office/drawing/2014/main" id="{33B864D3-D52F-4836-AC9F-BF69009078FD}"/>
                </a:ext>
              </a:extLst>
            </p:cNvPr>
            <p:cNvSpPr txBox="1"/>
            <p:nvPr/>
          </p:nvSpPr>
          <p:spPr>
            <a:xfrm>
              <a:off x="360825" y="4748295"/>
              <a:ext cx="2481583" cy="37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Kernel/Filter</a:t>
              </a:r>
            </a:p>
          </p:txBody>
        </p:sp>
        <p:pic>
          <p:nvPicPr>
            <p:cNvPr id="13" name="Immagine 12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D9D98443-D67E-394C-9DBF-12840128D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443" y="2932579"/>
              <a:ext cx="2658965" cy="1941146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52B63FF4-BDF0-DD41-9433-6B3CA10C0167}"/>
              </a:ext>
            </a:extLst>
          </p:cNvPr>
          <p:cNvGrpSpPr/>
          <p:nvPr/>
        </p:nvGrpSpPr>
        <p:grpSpPr>
          <a:xfrm>
            <a:off x="141979" y="2858233"/>
            <a:ext cx="2738196" cy="2314370"/>
            <a:chOff x="3825554" y="2807149"/>
            <a:chExt cx="2738196" cy="2314370"/>
          </a:xfrm>
        </p:grpSpPr>
        <p:sp>
          <p:nvSpPr>
            <p:cNvPr id="14" name="Google Shape;275;p71">
              <a:extLst>
                <a:ext uri="{FF2B5EF4-FFF2-40B4-BE49-F238E27FC236}">
                  <a16:creationId xmlns:a16="http://schemas.microsoft.com/office/drawing/2014/main" id="{22FACCF0-9981-4B44-9404-49E3F28F1821}"/>
                </a:ext>
              </a:extLst>
            </p:cNvPr>
            <p:cNvSpPr txBox="1"/>
            <p:nvPr/>
          </p:nvSpPr>
          <p:spPr>
            <a:xfrm>
              <a:off x="3825554" y="4748295"/>
              <a:ext cx="2738196" cy="37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Max-Pooling or Average-Pooling</a:t>
              </a:r>
            </a:p>
          </p:txBody>
        </p:sp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E3B2988D-9E27-6B47-882A-59F4F946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5717" y="2807149"/>
              <a:ext cx="2641377" cy="1941146"/>
            </a:xfrm>
            <a:prstGeom prst="rect">
              <a:avLst/>
            </a:prstGeom>
          </p:spPr>
        </p:pic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23931BE5-E61E-3243-A5A7-68346538592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136" y="188316"/>
            <a:ext cx="360136" cy="360136"/>
          </a:xfrm>
          <a:prstGeom prst="rect">
            <a:avLst/>
          </a:prstGeom>
        </p:spPr>
      </p:pic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9B2D92A2-601D-2A4C-BC7A-888351B49B7A}"/>
              </a:ext>
            </a:extLst>
          </p:cNvPr>
          <p:cNvCxnSpPr/>
          <p:nvPr/>
        </p:nvCxnSpPr>
        <p:spPr>
          <a:xfrm>
            <a:off x="141979" y="2500604"/>
            <a:ext cx="2853148" cy="0"/>
          </a:xfrm>
          <a:prstGeom prst="line">
            <a:avLst/>
          </a:prstGeom>
          <a:ln w="38100">
            <a:solidFill>
              <a:srgbClr val="EE2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7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rgbClr val="EE2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32"/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1000" dirty="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INDICE</a:t>
            </a:r>
          </a:p>
        </p:txBody>
      </p:sp>
      <p:cxnSp>
        <p:nvCxnSpPr>
          <p:cNvPr id="185" name="Google Shape;185;p32"/>
          <p:cNvCxnSpPr>
            <a:cxnSpLocks/>
          </p:cNvCxnSpPr>
          <p:nvPr/>
        </p:nvCxnSpPr>
        <p:spPr>
          <a:xfrm>
            <a:off x="1496050" y="1504005"/>
            <a:ext cx="0" cy="241877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75;p71">
            <a:extLst>
              <a:ext uri="{FF2B5EF4-FFF2-40B4-BE49-F238E27FC236}">
                <a16:creationId xmlns:a16="http://schemas.microsoft.com/office/drawing/2014/main" id="{DEFAA15E-A04D-104F-BCF7-F5C6787CB13C}"/>
              </a:ext>
            </a:extLst>
          </p:cNvPr>
          <p:cNvSpPr txBox="1"/>
          <p:nvPr/>
        </p:nvSpPr>
        <p:spPr>
          <a:xfrm>
            <a:off x="1667025" y="1504005"/>
            <a:ext cx="3881091" cy="241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una rete neurale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Neurone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Percettrone</a:t>
            </a:r>
            <a:endParaRPr lang="it-IT" sz="1350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Reti Neurali Artificiali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</a:p>
        </p:txBody>
      </p:sp>
      <p:sp>
        <p:nvSpPr>
          <p:cNvPr id="2" name="Google Shape;186;p32">
            <a:extLst>
              <a:ext uri="{FF2B5EF4-FFF2-40B4-BE49-F238E27FC236}">
                <a16:creationId xmlns:a16="http://schemas.microsoft.com/office/drawing/2014/main" id="{906BDF35-A01E-4EB5-8C28-9591F9C08D9C}"/>
              </a:ext>
            </a:extLst>
          </p:cNvPr>
          <p:cNvSpPr txBox="1"/>
          <p:nvPr/>
        </p:nvSpPr>
        <p:spPr>
          <a:xfrm>
            <a:off x="335143" y="2713390"/>
            <a:ext cx="990381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it-IT" sz="1200" b="1" dirty="0">
                <a:solidFill>
                  <a:srgbClr val="FFFFFF"/>
                </a:solidFill>
                <a:latin typeface="Titillium Web"/>
                <a:sym typeface="Titillium Web"/>
              </a:rPr>
              <a:t>DEEP</a:t>
            </a:r>
          </a:p>
          <a:p>
            <a:pPr lvl="0" algn="ctr">
              <a:lnSpc>
                <a:spcPct val="115000"/>
              </a:lnSpc>
            </a:pPr>
            <a:r>
              <a:rPr lang="it-IT" sz="1200" b="1" dirty="0">
                <a:solidFill>
                  <a:srgbClr val="FFFFFF"/>
                </a:solidFill>
                <a:latin typeface="Titillium Web"/>
                <a:sym typeface="Titillium Web"/>
              </a:rPr>
              <a:t>LEARNING</a:t>
            </a:r>
            <a:endParaRPr sz="1200" dirty="0"/>
          </a:p>
        </p:txBody>
      </p:sp>
      <p:pic>
        <p:nvPicPr>
          <p:cNvPr id="3" name="Elemento grafico 2" descr="Intelligenza artificiale">
            <a:extLst>
              <a:ext uri="{FF2B5EF4-FFF2-40B4-BE49-F238E27FC236}">
                <a16:creationId xmlns:a16="http://schemas.microsoft.com/office/drawing/2014/main" id="{42C242C9-A786-458A-98A9-154CED6E3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743" y="2044025"/>
            <a:ext cx="709539" cy="7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0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22576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Other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aspects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NEURAL NETWORKS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10061" y="2736512"/>
            <a:ext cx="4038004" cy="219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Epochs: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it is recommended to start with a large number of epochs and use early stopping.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Scaling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 scaling features is relevant to ease learning phase.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Learning rate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 picking the learning rate is very important, you should try different parameters and chose the best one.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4DE5D7-54A6-BE4F-B243-8C041CBC7F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5" y="1798171"/>
            <a:ext cx="360136" cy="36013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408172A-90D9-6D4E-AEEC-E8091DEA69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740" y="566232"/>
            <a:ext cx="4240968" cy="164791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3F2869-65DD-6A4F-AEC8-C9853651033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344" y="2661867"/>
            <a:ext cx="2443759" cy="21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rgbClr val="EE2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1000" dirty="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NEURAL NETWORKS</a:t>
            </a:r>
          </a:p>
        </p:txBody>
      </p:sp>
      <p:cxnSp>
        <p:nvCxnSpPr>
          <p:cNvPr id="185" name="Google Shape;185;p32"/>
          <p:cNvCxnSpPr>
            <a:cxnSpLocks/>
          </p:cNvCxnSpPr>
          <p:nvPr/>
        </p:nvCxnSpPr>
        <p:spPr>
          <a:xfrm>
            <a:off x="1496050" y="1504005"/>
            <a:ext cx="0" cy="241877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32"/>
          <p:cNvSpPr txBox="1"/>
          <p:nvPr/>
        </p:nvSpPr>
        <p:spPr>
          <a:xfrm>
            <a:off x="356408" y="2713390"/>
            <a:ext cx="968666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it-IT" sz="1200" b="1" dirty="0">
                <a:solidFill>
                  <a:srgbClr val="FFFFFF"/>
                </a:solidFill>
                <a:latin typeface="Titillium Web"/>
                <a:sym typeface="Titillium Web"/>
              </a:rPr>
              <a:t>NETWORKS</a:t>
            </a:r>
            <a:endParaRPr sz="1200" dirty="0"/>
          </a:p>
        </p:txBody>
      </p:sp>
      <p:sp>
        <p:nvSpPr>
          <p:cNvPr id="13" name="Google Shape;275;p71">
            <a:extLst>
              <a:ext uri="{FF2B5EF4-FFF2-40B4-BE49-F238E27FC236}">
                <a16:creationId xmlns:a16="http://schemas.microsoft.com/office/drawing/2014/main" id="{DEFAA15E-A04D-104F-BCF7-F5C6787CB13C}"/>
              </a:ext>
            </a:extLst>
          </p:cNvPr>
          <p:cNvSpPr txBox="1"/>
          <p:nvPr/>
        </p:nvSpPr>
        <p:spPr>
          <a:xfrm>
            <a:off x="1667026" y="1504005"/>
            <a:ext cx="3138240" cy="241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139700" lvl="0">
              <a:buClr>
                <a:srgbClr val="0066CC"/>
              </a:buClr>
              <a:buSzPts val="1400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 to </a:t>
            </a: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structure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 </a:t>
            </a: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fully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connected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neural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network, the </a:t>
            </a: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parameters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and </a:t>
            </a: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methods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to </a:t>
            </a: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consider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38FB11-8085-9A4F-9DFC-9D288590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514" y="2284837"/>
            <a:ext cx="478454" cy="41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11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22576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Topology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considerations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NEURAL NETWORKS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4882061" y="395206"/>
            <a:ext cx="4038004" cy="435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Input: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one input neuron per feature.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Output: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for regression tasks, this can be one value, for multi-class classification, we have one output neuron per class.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Hidden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 is highly dependent on the problem and the architecture of your neural network:</a:t>
            </a:r>
          </a:p>
          <a:p>
            <a:pPr marL="666750" marR="139700" lvl="3" indent="-277813">
              <a:buClr>
                <a:srgbClr val="EE2324"/>
              </a:buClr>
              <a:buSzPts val="1400"/>
              <a:buFont typeface="Wingdings" pitchFamily="2" charset="2"/>
              <a:buChar char="§"/>
            </a:pP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In general, 1-5 layers will suffice</a:t>
            </a:r>
          </a:p>
          <a:p>
            <a:pPr marL="666750" marR="139700" lvl="3" indent="-277813">
              <a:buClr>
                <a:srgbClr val="EE2324"/>
              </a:buClr>
              <a:buSzPts val="1400"/>
              <a:buFont typeface="Wingdings" pitchFamily="2" charset="2"/>
              <a:buChar char="§"/>
            </a:pP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In general, using the same number of neurons for all hidden layers will suffice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4DE5D7-54A6-BE4F-B243-8C041CBC7F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25" y="1798171"/>
            <a:ext cx="360136" cy="36013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E9D8450-3EDA-5341-93B5-7351898A4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2956">
            <a:off x="914392" y="2700223"/>
            <a:ext cx="1854641" cy="18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8A0263A-E700-5A44-8769-06F8236CC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47"/>
          <a:stretch/>
        </p:blipFill>
        <p:spPr>
          <a:xfrm>
            <a:off x="4572000" y="-1"/>
            <a:ext cx="4577004" cy="5143499"/>
          </a:xfrm>
          <a:prstGeom prst="rect">
            <a:avLst/>
          </a:prstGeom>
        </p:spPr>
      </p:pic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339513" y="2133744"/>
            <a:ext cx="4066727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Le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Reti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Neurali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Artificiali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(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Artificial Neural Network, ANN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)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sono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strutture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calcolo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liberamente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ispirate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dalla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rete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neurale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biologica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costituisce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cervello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degli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animali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 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Le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reti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neurali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sono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state ideate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negli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anni 50’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Sono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diventate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lo standard solo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negli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ultimi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anni a causa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dell’avanzamento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tecnologico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dalla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grande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quantità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disponibili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COSA È UNA RETE NEURALE</a:t>
            </a:r>
          </a:p>
        </p:txBody>
      </p:sp>
      <p:sp>
        <p:nvSpPr>
          <p:cNvPr id="8" name="Google Shape;188;p53">
            <a:extLst>
              <a:ext uri="{FF2B5EF4-FFF2-40B4-BE49-F238E27FC236}">
                <a16:creationId xmlns:a16="http://schemas.microsoft.com/office/drawing/2014/main" id="{EAC152E6-0F4B-DB48-8C60-C16BB7907882}"/>
              </a:ext>
            </a:extLst>
          </p:cNvPr>
          <p:cNvSpPr/>
          <p:nvPr/>
        </p:nvSpPr>
        <p:spPr>
          <a:xfrm>
            <a:off x="4572000" y="0"/>
            <a:ext cx="4577004" cy="51435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71A907-63D5-D34B-9BB9-0651ED29FC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63" y="984264"/>
            <a:ext cx="493032" cy="493032"/>
          </a:xfrm>
          <a:prstGeom prst="rect">
            <a:avLst/>
          </a:prstGeom>
        </p:spPr>
      </p:pic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F27CDB98-4861-4235-B7D6-C4E9CADA99D9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Reti Neurali</a:t>
            </a:r>
          </a:p>
        </p:txBody>
      </p:sp>
    </p:spTree>
    <p:extLst>
      <p:ext uri="{BB962C8B-B14F-4D97-AF65-F5344CB8AC3E}">
        <p14:creationId xmlns:p14="http://schemas.microsoft.com/office/powerpoint/2010/main" val="80940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22C16E47-00D9-498D-9972-8B84A6CBE4F1}"/>
              </a:ext>
            </a:extLst>
          </p:cNvPr>
          <p:cNvGrpSpPr/>
          <p:nvPr/>
        </p:nvGrpSpPr>
        <p:grpSpPr>
          <a:xfrm>
            <a:off x="806283" y="0"/>
            <a:ext cx="7976892" cy="5143500"/>
            <a:chOff x="806283" y="0"/>
            <a:chExt cx="7976892" cy="51435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87548536-06F8-C944-978F-3CA37B9E4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06283" y="0"/>
              <a:ext cx="7976892" cy="514350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79BD84DA-5B1F-497F-81F4-3398B9D0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524089" y="2694611"/>
              <a:ext cx="1568595" cy="219604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F78DA0BF-B80C-4A4B-ABF0-19EF0D32A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2810425" y="4440068"/>
              <a:ext cx="1031326" cy="19138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E68ECD4-2930-4549-8F79-2CE3E47F8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4961363" y="4440288"/>
              <a:ext cx="492511" cy="167663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3B663E45-DD3F-412B-8B01-CF4D1466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5069876" y="2704480"/>
              <a:ext cx="1050875" cy="203395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E6CE32D8-07FE-430E-BFE9-EBA7E4A8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800000">
              <a:off x="4601305" y="282097"/>
              <a:ext cx="1587083" cy="226727"/>
            </a:xfrm>
            <a:prstGeom prst="rect">
              <a:avLst/>
            </a:prstGeom>
          </p:spPr>
        </p:pic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3C5005A7-CA61-4628-9C36-D70ECD8B9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>
              <a:off x="5392351" y="869471"/>
              <a:ext cx="768381" cy="237294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6743E63F-E758-41A7-8E2B-668AE763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4794729" y="1769318"/>
              <a:ext cx="1384635" cy="265850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E527487F-C843-4CF0-9C8C-0BC1D9C52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7096476" y="864167"/>
              <a:ext cx="1252392" cy="194336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B4805E49-9824-4E07-AB2A-7629E10C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0800000">
              <a:off x="7461106" y="1324168"/>
              <a:ext cx="1322069" cy="542387"/>
            </a:xfrm>
            <a:prstGeom prst="rect">
              <a:avLst/>
            </a:prstGeom>
          </p:spPr>
        </p:pic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171D4771-3C28-45C5-AD6A-31521D989E12}"/>
                </a:ext>
              </a:extLst>
            </p:cNvPr>
            <p:cNvSpPr/>
            <p:nvPr/>
          </p:nvSpPr>
          <p:spPr>
            <a:xfrm>
              <a:off x="7427653" y="1584211"/>
              <a:ext cx="88270" cy="190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95AEFFA1-A988-41A7-8282-BB1145CFBF9A}"/>
                </a:ext>
              </a:extLst>
            </p:cNvPr>
            <p:cNvSpPr/>
            <p:nvPr/>
          </p:nvSpPr>
          <p:spPr>
            <a:xfrm>
              <a:off x="8356304" y="1633118"/>
              <a:ext cx="234432" cy="190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B5EB145B-1E25-4968-B59D-B22FC8763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7844228" y="3397681"/>
              <a:ext cx="779682" cy="214695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0055C0BA-ACE1-4BB5-B411-E2769B2E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6868504" y="4644609"/>
              <a:ext cx="864012" cy="265850"/>
            </a:xfrm>
            <a:prstGeom prst="rect">
              <a:avLst/>
            </a:prstGeom>
          </p:spPr>
        </p:pic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3B66FD5-2BC3-46FA-A527-31152A07706A}"/>
                </a:ext>
              </a:extLst>
            </p:cNvPr>
            <p:cNvSpPr/>
            <p:nvPr/>
          </p:nvSpPr>
          <p:spPr>
            <a:xfrm>
              <a:off x="7140596" y="4836177"/>
              <a:ext cx="234432" cy="190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955AC481-6282-4178-A1A4-93CB9DC8AE4B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63" y="984264"/>
            <a:ext cx="493032" cy="493032"/>
          </a:xfrm>
          <a:prstGeom prst="rect">
            <a:avLst/>
          </a:prstGeom>
        </p:spPr>
      </p:pic>
      <p:sp>
        <p:nvSpPr>
          <p:cNvPr id="41" name="Google Shape;362;p81">
            <a:extLst>
              <a:ext uri="{FF2B5EF4-FFF2-40B4-BE49-F238E27FC236}">
                <a16:creationId xmlns:a16="http://schemas.microsoft.com/office/drawing/2014/main" id="{7EE48A22-B1E5-41F0-9C5F-AC64CCC0E00D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Neuroni</a:t>
            </a:r>
          </a:p>
        </p:txBody>
      </p:sp>
      <p:sp>
        <p:nvSpPr>
          <p:cNvPr id="43" name="Google Shape;109;p26">
            <a:extLst>
              <a:ext uri="{FF2B5EF4-FFF2-40B4-BE49-F238E27FC236}">
                <a16:creationId xmlns:a16="http://schemas.microsoft.com/office/drawing/2014/main" id="{0B98F47A-A406-4BA6-8398-3F429FCF7084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NEURONE</a:t>
            </a:r>
          </a:p>
        </p:txBody>
      </p:sp>
    </p:spTree>
    <p:extLst>
      <p:ext uri="{BB962C8B-B14F-4D97-AF65-F5344CB8AC3E}">
        <p14:creationId xmlns:p14="http://schemas.microsoft.com/office/powerpoint/2010/main" val="119774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275;p71">
                <a:extLst>
                  <a:ext uri="{FF2B5EF4-FFF2-40B4-BE49-F238E27FC236}">
                    <a16:creationId xmlns:a16="http://schemas.microsoft.com/office/drawing/2014/main" id="{33B864D3-D52F-4836-AC9F-BF69009078FD}"/>
                  </a:ext>
                </a:extLst>
              </p:cNvPr>
              <p:cNvSpPr txBox="1"/>
              <p:nvPr/>
            </p:nvSpPr>
            <p:spPr>
              <a:xfrm>
                <a:off x="310059" y="1988020"/>
                <a:ext cx="4320275" cy="2906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Il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Percettrone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, (o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Perceptron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) è una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modellizzazione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matematica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neuroni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Un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percettrone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: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Riceve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input (o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segnali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)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𝒙</m:t>
                    </m:r>
                  </m:oMath>
                </a14:m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altri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neuroni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(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attivi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)</a:t>
                </a:r>
                <a:endParaRPr lang="en-US" sz="1350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Ogni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segnale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viene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moltiplicato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per un peso</a:t>
                </a:r>
                <a:r>
                  <a:rPr lang="en-US" sz="1350" b="1" dirty="0">
                    <a:solidFill>
                      <a:srgbClr val="5A6772"/>
                    </a:solidFill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𝒘</m:t>
                    </m:r>
                  </m:oMath>
                </a14:m>
                <a:endParaRPr lang="en-US" sz="1350" b="1" dirty="0">
                  <a:solidFill>
                    <a:srgbClr val="5A6772"/>
                  </a:solidFill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Le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informazioni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vengono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aggregate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da una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funzione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trasferimento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(o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transfer function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)</a:t>
                </a: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Il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risultato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dell’aggregazione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viene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filtrato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da una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funzione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attivazione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che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decide se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propagare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il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segnale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o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meno</a:t>
                </a: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attivato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, il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precettrone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propaga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il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segnale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</p:txBody>
          </p:sp>
        </mc:Choice>
        <mc:Fallback xmlns="">
          <p:sp>
            <p:nvSpPr>
              <p:cNvPr id="7" name="Google Shape;275;p71">
                <a:extLst>
                  <a:ext uri="{FF2B5EF4-FFF2-40B4-BE49-F238E27FC236}">
                    <a16:creationId xmlns:a16="http://schemas.microsoft.com/office/drawing/2014/main" id="{33B864D3-D52F-4836-AC9F-BF690090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9" y="1988020"/>
                <a:ext cx="4320275" cy="2906710"/>
              </a:xfrm>
              <a:prstGeom prst="rect">
                <a:avLst/>
              </a:prstGeom>
              <a:blipFill>
                <a:blip r:embed="rId3"/>
                <a:stretch>
                  <a:fillRect l="-4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8E88388-477F-4496-87A9-3BF2B4C3A6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63" y="984264"/>
            <a:ext cx="493032" cy="493032"/>
          </a:xfrm>
          <a:prstGeom prst="rect">
            <a:avLst/>
          </a:prstGeom>
        </p:spPr>
      </p:pic>
      <p:sp>
        <p:nvSpPr>
          <p:cNvPr id="4" name="Google Shape;362;p81">
            <a:extLst>
              <a:ext uri="{FF2B5EF4-FFF2-40B4-BE49-F238E27FC236}">
                <a16:creationId xmlns:a16="http://schemas.microsoft.com/office/drawing/2014/main" id="{B1C90870-0860-4CB4-ACDA-C26A379D65C8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Percettroni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Google Shape;109;p26">
            <a:extLst>
              <a:ext uri="{FF2B5EF4-FFF2-40B4-BE49-F238E27FC236}">
                <a16:creationId xmlns:a16="http://schemas.microsoft.com/office/drawing/2014/main" id="{791324FE-A952-4663-B51A-7558581A725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PERCETTRONE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1B380EB-E212-4B74-85DE-D300B86AE972}"/>
              </a:ext>
            </a:extLst>
          </p:cNvPr>
          <p:cNvSpPr/>
          <p:nvPr/>
        </p:nvSpPr>
        <p:spPr>
          <a:xfrm>
            <a:off x="6052434" y="461723"/>
            <a:ext cx="2687909" cy="522388"/>
          </a:xfrm>
          <a:prstGeom prst="rect">
            <a:avLst/>
          </a:prstGeom>
          <a:noFill/>
          <a:ln>
            <a:solidFill>
              <a:srgbClr val="EE2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Google Shape;362;p81">
            <a:extLst>
              <a:ext uri="{FF2B5EF4-FFF2-40B4-BE49-F238E27FC236}">
                <a16:creationId xmlns:a16="http://schemas.microsoft.com/office/drawing/2014/main" id="{FF21E8E0-1CCB-4B86-89C1-A3BD75346558}"/>
              </a:ext>
            </a:extLst>
          </p:cNvPr>
          <p:cNvSpPr txBox="1"/>
          <p:nvPr/>
        </p:nvSpPr>
        <p:spPr>
          <a:xfrm>
            <a:off x="5291077" y="545551"/>
            <a:ext cx="683065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Input</a:t>
            </a:r>
            <a:endParaRPr lang="it-IT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6D67228-311E-4CD0-BC2C-B856D8E3CB57}"/>
              </a:ext>
            </a:extLst>
          </p:cNvPr>
          <p:cNvSpPr/>
          <p:nvPr/>
        </p:nvSpPr>
        <p:spPr>
          <a:xfrm>
            <a:off x="6052434" y="1785047"/>
            <a:ext cx="2687909" cy="1091429"/>
          </a:xfrm>
          <a:prstGeom prst="rect">
            <a:avLst/>
          </a:prstGeom>
          <a:noFill/>
          <a:ln>
            <a:solidFill>
              <a:srgbClr val="EE2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Google Shape;362;p81">
            <a:extLst>
              <a:ext uri="{FF2B5EF4-FFF2-40B4-BE49-F238E27FC236}">
                <a16:creationId xmlns:a16="http://schemas.microsoft.com/office/drawing/2014/main" id="{4F82825A-E2F8-42F6-9AF0-246C64C3E19D}"/>
              </a:ext>
            </a:extLst>
          </p:cNvPr>
          <p:cNvSpPr txBox="1"/>
          <p:nvPr/>
        </p:nvSpPr>
        <p:spPr>
          <a:xfrm>
            <a:off x="4586329" y="2021389"/>
            <a:ext cx="1422868" cy="42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endParaRPr lang="it-IT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1D4B248-CE38-48A2-91D2-4AA14AB42090}"/>
              </a:ext>
            </a:extLst>
          </p:cNvPr>
          <p:cNvSpPr/>
          <p:nvPr/>
        </p:nvSpPr>
        <p:spPr>
          <a:xfrm>
            <a:off x="6049365" y="2968164"/>
            <a:ext cx="2690978" cy="1090948"/>
          </a:xfrm>
          <a:prstGeom prst="rect">
            <a:avLst/>
          </a:prstGeom>
          <a:noFill/>
          <a:ln>
            <a:solidFill>
              <a:srgbClr val="EE2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Google Shape;362;p81">
            <a:extLst>
              <a:ext uri="{FF2B5EF4-FFF2-40B4-BE49-F238E27FC236}">
                <a16:creationId xmlns:a16="http://schemas.microsoft.com/office/drawing/2014/main" id="{C6FAF7C8-6BCB-4802-BA70-3B85591160B6}"/>
              </a:ext>
            </a:extLst>
          </p:cNvPr>
          <p:cNvSpPr txBox="1"/>
          <p:nvPr/>
        </p:nvSpPr>
        <p:spPr>
          <a:xfrm>
            <a:off x="4571034" y="3163320"/>
            <a:ext cx="1396940" cy="51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Activation function</a:t>
            </a:r>
            <a:endParaRPr lang="it-IT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314DF3D-2A7A-4C23-953A-D3D8742D5815}"/>
              </a:ext>
            </a:extLst>
          </p:cNvPr>
          <p:cNvSpPr/>
          <p:nvPr/>
        </p:nvSpPr>
        <p:spPr>
          <a:xfrm>
            <a:off x="6055163" y="4148125"/>
            <a:ext cx="2685180" cy="595283"/>
          </a:xfrm>
          <a:prstGeom prst="rect">
            <a:avLst/>
          </a:prstGeom>
          <a:noFill/>
          <a:ln>
            <a:solidFill>
              <a:srgbClr val="EE2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Google Shape;362;p81">
            <a:extLst>
              <a:ext uri="{FF2B5EF4-FFF2-40B4-BE49-F238E27FC236}">
                <a16:creationId xmlns:a16="http://schemas.microsoft.com/office/drawing/2014/main" id="{EB138F30-5874-4509-BE4D-212643A66FF2}"/>
              </a:ext>
            </a:extLst>
          </p:cNvPr>
          <p:cNvSpPr txBox="1"/>
          <p:nvPr/>
        </p:nvSpPr>
        <p:spPr>
          <a:xfrm>
            <a:off x="4571034" y="4305666"/>
            <a:ext cx="1478331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Propagation</a:t>
            </a:r>
            <a:endParaRPr lang="it-IT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52E79B1-E513-42C6-A1E1-23869184FD23}"/>
                  </a:ext>
                </a:extLst>
              </p:cNvPr>
              <p:cNvSpPr txBox="1"/>
              <p:nvPr/>
            </p:nvSpPr>
            <p:spPr>
              <a:xfrm>
                <a:off x="6155216" y="521858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sz="1800" b="1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752E79B1-E513-42C6-A1E1-23869184F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16" y="521858"/>
                <a:ext cx="303801" cy="276999"/>
              </a:xfrm>
              <a:prstGeom prst="rect">
                <a:avLst/>
              </a:prstGeom>
              <a:blipFill>
                <a:blip r:embed="rId5"/>
                <a:stretch>
                  <a:fillRect l="-10000" r="-6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5A5440A-BC38-4C0C-B5C8-F8D649C29507}"/>
                  </a:ext>
                </a:extLst>
              </p:cNvPr>
              <p:cNvSpPr txBox="1"/>
              <p:nvPr/>
            </p:nvSpPr>
            <p:spPr>
              <a:xfrm>
                <a:off x="7262533" y="523511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it-IT" sz="1800" b="1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5A5440A-BC38-4C0C-B5C8-F8D649C2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533" y="523511"/>
                <a:ext cx="303801" cy="276999"/>
              </a:xfrm>
              <a:prstGeom prst="rect">
                <a:avLst/>
              </a:prstGeom>
              <a:blipFill>
                <a:blip r:embed="rId6"/>
                <a:stretch>
                  <a:fillRect l="-10000" r="-6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FC0A80BF-092A-41A9-8207-FCB92A4039F8}"/>
                  </a:ext>
                </a:extLst>
              </p:cNvPr>
              <p:cNvSpPr txBox="1"/>
              <p:nvPr/>
            </p:nvSpPr>
            <p:spPr>
              <a:xfrm>
                <a:off x="8369850" y="523511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it-IT" sz="1800" b="1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FC0A80BF-092A-41A9-8207-FCB92A403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850" y="523511"/>
                <a:ext cx="303801" cy="276999"/>
              </a:xfrm>
              <a:prstGeom prst="rect">
                <a:avLst/>
              </a:prstGeom>
              <a:blipFill>
                <a:blip r:embed="rId7"/>
                <a:stretch>
                  <a:fillRect l="-10000" r="-6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0BBBC27-81EB-4D11-996F-90A2FB4C98F9}"/>
              </a:ext>
            </a:extLst>
          </p:cNvPr>
          <p:cNvCxnSpPr/>
          <p:nvPr/>
        </p:nvCxnSpPr>
        <p:spPr>
          <a:xfrm>
            <a:off x="6279687" y="811110"/>
            <a:ext cx="0" cy="392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606DFE5-FCDC-4836-B066-DFE1BE486222}"/>
              </a:ext>
            </a:extLst>
          </p:cNvPr>
          <p:cNvCxnSpPr/>
          <p:nvPr/>
        </p:nvCxnSpPr>
        <p:spPr>
          <a:xfrm>
            <a:off x="7386217" y="811110"/>
            <a:ext cx="0" cy="392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7AF0D-4EE0-4B3F-A69C-5EA7FACAB709}"/>
              </a:ext>
            </a:extLst>
          </p:cNvPr>
          <p:cNvCxnSpPr/>
          <p:nvPr/>
        </p:nvCxnSpPr>
        <p:spPr>
          <a:xfrm>
            <a:off x="8493534" y="811110"/>
            <a:ext cx="0" cy="392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248ECD5E-2947-40B1-8867-ECB070F63C80}"/>
              </a:ext>
            </a:extLst>
          </p:cNvPr>
          <p:cNvSpPr/>
          <p:nvPr/>
        </p:nvSpPr>
        <p:spPr>
          <a:xfrm>
            <a:off x="7230163" y="1246271"/>
            <a:ext cx="334686" cy="3043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78336881-1596-4D64-AB98-59458EF48B42}"/>
              </a:ext>
            </a:extLst>
          </p:cNvPr>
          <p:cNvSpPr/>
          <p:nvPr/>
        </p:nvSpPr>
        <p:spPr>
          <a:xfrm>
            <a:off x="8326191" y="1251828"/>
            <a:ext cx="334686" cy="3043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>
              <a:solidFill>
                <a:schemeClr val="tx1"/>
              </a:solidFill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A566BB6D-04EB-420F-A9E1-6E37B2067256}"/>
              </a:ext>
            </a:extLst>
          </p:cNvPr>
          <p:cNvCxnSpPr>
            <a:cxnSpLocks/>
          </p:cNvCxnSpPr>
          <p:nvPr/>
        </p:nvCxnSpPr>
        <p:spPr>
          <a:xfrm>
            <a:off x="6346465" y="1599625"/>
            <a:ext cx="672182" cy="517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26EFEFC-0F46-4991-8C60-06793F6101F1}"/>
              </a:ext>
            </a:extLst>
          </p:cNvPr>
          <p:cNvCxnSpPr>
            <a:cxnSpLocks/>
          </p:cNvCxnSpPr>
          <p:nvPr/>
        </p:nvCxnSpPr>
        <p:spPr>
          <a:xfrm flipH="1">
            <a:off x="7763293" y="1599761"/>
            <a:ext cx="635240" cy="517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A57AF153-7C9C-4D2B-94C8-7050D7919C89}"/>
              </a:ext>
            </a:extLst>
          </p:cNvPr>
          <p:cNvCxnSpPr>
            <a:cxnSpLocks/>
          </p:cNvCxnSpPr>
          <p:nvPr/>
        </p:nvCxnSpPr>
        <p:spPr>
          <a:xfrm>
            <a:off x="7386217" y="1599761"/>
            <a:ext cx="0" cy="349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e 49">
            <a:extLst>
              <a:ext uri="{FF2B5EF4-FFF2-40B4-BE49-F238E27FC236}">
                <a16:creationId xmlns:a16="http://schemas.microsoft.com/office/drawing/2014/main" id="{EEF85F43-50FC-4A4A-9F3E-A0B270A51940}"/>
              </a:ext>
            </a:extLst>
          </p:cNvPr>
          <p:cNvSpPr/>
          <p:nvPr/>
        </p:nvSpPr>
        <p:spPr>
          <a:xfrm>
            <a:off x="7013894" y="1971990"/>
            <a:ext cx="744646" cy="7446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3744A2F4-F199-4409-AD68-5367B84AF15E}"/>
                  </a:ext>
                </a:extLst>
              </p:cNvPr>
              <p:cNvSpPr txBox="1"/>
              <p:nvPr/>
            </p:nvSpPr>
            <p:spPr>
              <a:xfrm>
                <a:off x="7018647" y="2005922"/>
                <a:ext cx="7446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3744A2F4-F199-4409-AD68-5367B84A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647" y="2005922"/>
                <a:ext cx="7446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8EBED731-3BFE-4D5C-9AE3-7A7E298EBA05}"/>
              </a:ext>
            </a:extLst>
          </p:cNvPr>
          <p:cNvCxnSpPr>
            <a:cxnSpLocks/>
          </p:cNvCxnSpPr>
          <p:nvPr/>
        </p:nvCxnSpPr>
        <p:spPr>
          <a:xfrm flipH="1">
            <a:off x="7377523" y="2742287"/>
            <a:ext cx="8694" cy="421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86E59A75-C845-4C67-960A-C86A389BD9BF}"/>
              </a:ext>
            </a:extLst>
          </p:cNvPr>
          <p:cNvSpPr/>
          <p:nvPr/>
        </p:nvSpPr>
        <p:spPr>
          <a:xfrm>
            <a:off x="7076268" y="3185341"/>
            <a:ext cx="609105" cy="609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EECFDCD9-B004-4ABE-B0B8-FFAA65EBAE88}"/>
              </a:ext>
            </a:extLst>
          </p:cNvPr>
          <p:cNvSpPr txBox="1"/>
          <p:nvPr/>
        </p:nvSpPr>
        <p:spPr>
          <a:xfrm>
            <a:off x="7187071" y="3069191"/>
            <a:ext cx="53966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</a:rPr>
              <a:t>┌</a:t>
            </a:r>
          </a:p>
          <a:p>
            <a:r>
              <a:rPr lang="it-IT" sz="2400" b="1" dirty="0">
                <a:solidFill>
                  <a:schemeClr val="tx1"/>
                </a:solidFill>
              </a:rPr>
              <a:t>┘</a:t>
            </a:r>
          </a:p>
          <a:p>
            <a:endParaRPr lang="it-IT" b="1" dirty="0"/>
          </a:p>
        </p:txBody>
      </p: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D99A1BD0-9525-444A-AB3D-4E3C43A76526}"/>
              </a:ext>
            </a:extLst>
          </p:cNvPr>
          <p:cNvCxnSpPr>
            <a:cxnSpLocks/>
          </p:cNvCxnSpPr>
          <p:nvPr/>
        </p:nvCxnSpPr>
        <p:spPr>
          <a:xfrm>
            <a:off x="7377523" y="3822321"/>
            <a:ext cx="0" cy="517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ttangolo 64">
            <a:extLst>
              <a:ext uri="{FF2B5EF4-FFF2-40B4-BE49-F238E27FC236}">
                <a16:creationId xmlns:a16="http://schemas.microsoft.com/office/drawing/2014/main" id="{D3ADDFBF-1A31-4CE4-9755-5E9B1C48A229}"/>
              </a:ext>
            </a:extLst>
          </p:cNvPr>
          <p:cNvSpPr/>
          <p:nvPr/>
        </p:nvSpPr>
        <p:spPr>
          <a:xfrm>
            <a:off x="8080913" y="3286998"/>
            <a:ext cx="405789" cy="405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140CA5CD-0618-43C2-854C-CD371FED21E9}"/>
                  </a:ext>
                </a:extLst>
              </p:cNvPr>
              <p:cNvSpPr txBox="1"/>
              <p:nvPr/>
            </p:nvSpPr>
            <p:spPr>
              <a:xfrm>
                <a:off x="8052162" y="3274448"/>
                <a:ext cx="4526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140CA5CD-0618-43C2-854C-CD371FED2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162" y="3274448"/>
                <a:ext cx="45266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5E2A9AF9-D926-44BF-9928-FA144C7C3C9C}"/>
              </a:ext>
            </a:extLst>
          </p:cNvPr>
          <p:cNvCxnSpPr>
            <a:cxnSpLocks/>
          </p:cNvCxnSpPr>
          <p:nvPr/>
        </p:nvCxnSpPr>
        <p:spPr>
          <a:xfrm flipH="1">
            <a:off x="7700677" y="3489892"/>
            <a:ext cx="3380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26DBC1F6-12CA-4BBF-BC64-27190458C7B6}"/>
                  </a:ext>
                </a:extLst>
              </p:cNvPr>
              <p:cNvSpPr txBox="1"/>
              <p:nvPr/>
            </p:nvSpPr>
            <p:spPr>
              <a:xfrm>
                <a:off x="6939805" y="4306247"/>
                <a:ext cx="91327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it-IT" sz="1800" b="1" dirty="0"/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26DBC1F6-12CA-4BBF-BC64-27190458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805" y="4306247"/>
                <a:ext cx="913278" cy="276999"/>
              </a:xfrm>
              <a:prstGeom prst="rect">
                <a:avLst/>
              </a:prstGeom>
              <a:blipFill>
                <a:blip r:embed="rId10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e 77">
            <a:extLst>
              <a:ext uri="{FF2B5EF4-FFF2-40B4-BE49-F238E27FC236}">
                <a16:creationId xmlns:a16="http://schemas.microsoft.com/office/drawing/2014/main" id="{E933E903-F472-49EA-98DC-E08F29B87503}"/>
              </a:ext>
            </a:extLst>
          </p:cNvPr>
          <p:cNvSpPr/>
          <p:nvPr/>
        </p:nvSpPr>
        <p:spPr>
          <a:xfrm>
            <a:off x="6129253" y="1234809"/>
            <a:ext cx="324843" cy="3104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67901385-1574-4A55-9BB5-91565D5503B5}"/>
                  </a:ext>
                </a:extLst>
              </p:cNvPr>
              <p:cNvSpPr txBox="1"/>
              <p:nvPr/>
            </p:nvSpPr>
            <p:spPr>
              <a:xfrm>
                <a:off x="6081641" y="1177411"/>
                <a:ext cx="3761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67901385-1574-4A55-9BB5-91565D550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641" y="1177411"/>
                <a:ext cx="376139" cy="338554"/>
              </a:xfrm>
              <a:prstGeom prst="rect">
                <a:avLst/>
              </a:prstGeom>
              <a:blipFill>
                <a:blip r:embed="rId11"/>
                <a:stretch>
                  <a:fillRect r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7FED3C7-2231-46DE-99C1-6765ED8CF7AA}"/>
                  </a:ext>
                </a:extLst>
              </p:cNvPr>
              <p:cNvSpPr txBox="1"/>
              <p:nvPr/>
            </p:nvSpPr>
            <p:spPr>
              <a:xfrm>
                <a:off x="7188710" y="1194965"/>
                <a:ext cx="3761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7FED3C7-2231-46DE-99C1-6765ED8C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710" y="1194965"/>
                <a:ext cx="376139" cy="338554"/>
              </a:xfrm>
              <a:prstGeom prst="rect">
                <a:avLst/>
              </a:prstGeom>
              <a:blipFill>
                <a:blip r:embed="rId12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167343CB-B794-4C90-A7DC-DE04125D8779}"/>
                  </a:ext>
                </a:extLst>
              </p:cNvPr>
              <p:cNvSpPr txBox="1"/>
              <p:nvPr/>
            </p:nvSpPr>
            <p:spPr>
              <a:xfrm>
                <a:off x="8278492" y="1207306"/>
                <a:ext cx="3761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167343CB-B794-4C90-A7DC-DE04125D8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492" y="1207306"/>
                <a:ext cx="376139" cy="338554"/>
              </a:xfrm>
              <a:prstGeom prst="rect">
                <a:avLst/>
              </a:prstGeom>
              <a:blipFill>
                <a:blip r:embed="rId13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>
            <a:extLst>
              <a:ext uri="{FF2B5EF4-FFF2-40B4-BE49-F238E27FC236}">
                <a16:creationId xmlns:a16="http://schemas.microsoft.com/office/drawing/2014/main" id="{6C7DF253-E453-46E3-BBB7-2B192A7C60C1}"/>
              </a:ext>
            </a:extLst>
          </p:cNvPr>
          <p:cNvSpPr/>
          <p:nvPr/>
        </p:nvSpPr>
        <p:spPr>
          <a:xfrm>
            <a:off x="6056117" y="1067771"/>
            <a:ext cx="2687909" cy="652372"/>
          </a:xfrm>
          <a:prstGeom prst="rect">
            <a:avLst/>
          </a:prstGeom>
          <a:noFill/>
          <a:ln>
            <a:solidFill>
              <a:srgbClr val="EE2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Google Shape;362;p81">
            <a:extLst>
              <a:ext uri="{FF2B5EF4-FFF2-40B4-BE49-F238E27FC236}">
                <a16:creationId xmlns:a16="http://schemas.microsoft.com/office/drawing/2014/main" id="{DC6A39A2-EA32-4B0F-B623-13D580B6A3C8}"/>
              </a:ext>
            </a:extLst>
          </p:cNvPr>
          <p:cNvSpPr txBox="1"/>
          <p:nvPr/>
        </p:nvSpPr>
        <p:spPr>
          <a:xfrm>
            <a:off x="4950076" y="1224061"/>
            <a:ext cx="1009271" cy="32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Weights</a:t>
            </a:r>
            <a:endParaRPr lang="it-IT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" name="Google Shape;362;p81">
            <a:extLst>
              <a:ext uri="{FF2B5EF4-FFF2-40B4-BE49-F238E27FC236}">
                <a16:creationId xmlns:a16="http://schemas.microsoft.com/office/drawing/2014/main" id="{91E0E38C-1F24-4220-BE7E-FE38C75A570E}"/>
              </a:ext>
            </a:extLst>
          </p:cNvPr>
          <p:cNvSpPr txBox="1"/>
          <p:nvPr/>
        </p:nvSpPr>
        <p:spPr>
          <a:xfrm>
            <a:off x="4629296" y="2093249"/>
            <a:ext cx="1396940" cy="51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Transfer function</a:t>
            </a:r>
            <a:endParaRPr lang="it-IT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5130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275;p71">
                <a:extLst>
                  <a:ext uri="{FF2B5EF4-FFF2-40B4-BE49-F238E27FC236}">
                    <a16:creationId xmlns:a16="http://schemas.microsoft.com/office/drawing/2014/main" id="{33B864D3-D52F-4836-AC9F-BF69009078FD}"/>
                  </a:ext>
                </a:extLst>
              </p:cNvPr>
              <p:cNvSpPr txBox="1"/>
              <p:nvPr/>
            </p:nvSpPr>
            <p:spPr>
              <a:xfrm>
                <a:off x="310061" y="2016075"/>
                <a:ext cx="4203606" cy="2787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i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Tipicamente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l’aggrergazione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delle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informazioni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in input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consiste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seguenti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passaggi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: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Moltiplichiamo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tutti i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segnali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in input per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rispettivi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pesi</a:t>
                </a: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Sommiamo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risultati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Possiamo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rappresentare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questa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operazione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come un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prodotto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scalare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(o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prodotto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interno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) di due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vettori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5A677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𝒘</m:t>
                    </m:r>
                  </m:oMath>
                </a14:m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e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</p:txBody>
          </p:sp>
        </mc:Choice>
        <mc:Fallback xmlns="">
          <p:sp>
            <p:nvSpPr>
              <p:cNvPr id="7" name="Google Shape;275;p71">
                <a:extLst>
                  <a:ext uri="{FF2B5EF4-FFF2-40B4-BE49-F238E27FC236}">
                    <a16:creationId xmlns:a16="http://schemas.microsoft.com/office/drawing/2014/main" id="{33B864D3-D52F-4836-AC9F-BF690090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61" y="2016075"/>
                <a:ext cx="4203606" cy="2787639"/>
              </a:xfrm>
              <a:prstGeom prst="rect">
                <a:avLst/>
              </a:prstGeom>
              <a:blipFill>
                <a:blip r:embed="rId3"/>
                <a:stretch>
                  <a:fillRect l="-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A72FD1CF-9061-46BF-B184-58808FAD5E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63" y="984264"/>
            <a:ext cx="493032" cy="493032"/>
          </a:xfrm>
          <a:prstGeom prst="rect">
            <a:avLst/>
          </a:prstGeom>
        </p:spPr>
      </p:pic>
      <p:sp>
        <p:nvSpPr>
          <p:cNvPr id="3" name="Google Shape;362;p81">
            <a:extLst>
              <a:ext uri="{FF2B5EF4-FFF2-40B4-BE49-F238E27FC236}">
                <a16:creationId xmlns:a16="http://schemas.microsoft.com/office/drawing/2014/main" id="{58ECC30D-C66D-4DF8-BA83-FDB5AC12EF43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Transfer function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5B71E5ED-439D-4968-8019-87CA7684B8CB}"/>
              </a:ext>
            </a:extLst>
          </p:cNvPr>
          <p:cNvGrpSpPr/>
          <p:nvPr/>
        </p:nvGrpSpPr>
        <p:grpSpPr>
          <a:xfrm>
            <a:off x="5319927" y="4287286"/>
            <a:ext cx="3321186" cy="373352"/>
            <a:chOff x="5420538" y="2536182"/>
            <a:chExt cx="3321186" cy="373352"/>
          </a:xfrm>
        </p:grpSpPr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0DCE315D-4C19-4892-B7A7-F15226D23BD1}"/>
                </a:ext>
              </a:extLst>
            </p:cNvPr>
            <p:cNvSpPr/>
            <p:nvPr/>
          </p:nvSpPr>
          <p:spPr>
            <a:xfrm>
              <a:off x="8309471" y="2540674"/>
              <a:ext cx="432253" cy="35431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Ovale 79">
              <a:extLst>
                <a:ext uri="{FF2B5EF4-FFF2-40B4-BE49-F238E27FC236}">
                  <a16:creationId xmlns:a16="http://schemas.microsoft.com/office/drawing/2014/main" id="{3CB9E476-ABFB-4610-9A0F-5B529842674A}"/>
                </a:ext>
              </a:extLst>
            </p:cNvPr>
            <p:cNvSpPr/>
            <p:nvPr/>
          </p:nvSpPr>
          <p:spPr>
            <a:xfrm>
              <a:off x="7587320" y="2555223"/>
              <a:ext cx="432253" cy="354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DA389546-9C89-4A61-949B-BE0A4BC299A7}"/>
                </a:ext>
              </a:extLst>
            </p:cNvPr>
            <p:cNvSpPr/>
            <p:nvPr/>
          </p:nvSpPr>
          <p:spPr>
            <a:xfrm>
              <a:off x="6506982" y="2536182"/>
              <a:ext cx="432253" cy="354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987EA00A-3E80-4983-9D45-FE4E804C9227}"/>
                </a:ext>
              </a:extLst>
            </p:cNvPr>
            <p:cNvSpPr/>
            <p:nvPr/>
          </p:nvSpPr>
          <p:spPr>
            <a:xfrm>
              <a:off x="5651329" y="2540370"/>
              <a:ext cx="432253" cy="354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sellaDiTesto 73">
                  <a:extLst>
                    <a:ext uri="{FF2B5EF4-FFF2-40B4-BE49-F238E27FC236}">
                      <a16:creationId xmlns:a16="http://schemas.microsoft.com/office/drawing/2014/main" id="{B234182D-D737-47BB-AD45-00BF19BDB3ED}"/>
                    </a:ext>
                  </a:extLst>
                </p:cNvPr>
                <p:cNvSpPr txBox="1"/>
                <p:nvPr/>
              </p:nvSpPr>
              <p:spPr>
                <a:xfrm>
                  <a:off x="5420538" y="2584720"/>
                  <a:ext cx="32492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1∙0.5+0∙0.5+1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it-I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(−0.3) = 0.2</m:t>
                        </m:r>
                      </m:oMath>
                    </m:oMathPara>
                  </a14:m>
                  <a:endPara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CasellaDiTesto 73">
                  <a:extLst>
                    <a:ext uri="{FF2B5EF4-FFF2-40B4-BE49-F238E27FC236}">
                      <a16:creationId xmlns:a16="http://schemas.microsoft.com/office/drawing/2014/main" id="{B234182D-D737-47BB-AD45-00BF19BDB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538" y="2584720"/>
                  <a:ext cx="324928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627" r="-3189" b="-347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9F26CE-7686-486B-B3B3-6908E9B85EFF}"/>
                  </a:ext>
                </a:extLst>
              </p:cNvPr>
              <p:cNvSpPr txBox="1"/>
              <p:nvPr/>
            </p:nvSpPr>
            <p:spPr>
              <a:xfrm>
                <a:off x="5439765" y="3239543"/>
                <a:ext cx="3090013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0.5  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m:rPr>
                              <m:nor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it-I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−0.3 </m:t>
                          </m:r>
                        </m:e>
                      </m:d>
                      <m:r>
                        <a:rPr lang="it-IT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9F26CE-7686-486B-B3B3-6908E9B8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765" y="3239543"/>
                <a:ext cx="3090013" cy="730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o 18">
            <a:extLst>
              <a:ext uri="{FF2B5EF4-FFF2-40B4-BE49-F238E27FC236}">
                <a16:creationId xmlns:a16="http://schemas.microsoft.com/office/drawing/2014/main" id="{DE79F8CF-0468-4E9D-87F5-071EE248F88E}"/>
              </a:ext>
            </a:extLst>
          </p:cNvPr>
          <p:cNvGrpSpPr/>
          <p:nvPr/>
        </p:nvGrpSpPr>
        <p:grpSpPr>
          <a:xfrm>
            <a:off x="4408186" y="450205"/>
            <a:ext cx="4485474" cy="2319473"/>
            <a:chOff x="4072013" y="415054"/>
            <a:chExt cx="4485474" cy="2319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3D9E1AE6-359E-41BF-98E5-2C1170526528}"/>
                    </a:ext>
                  </a:extLst>
                </p:cNvPr>
                <p:cNvSpPr txBox="1"/>
                <p:nvPr/>
              </p:nvSpPr>
              <p:spPr>
                <a:xfrm>
                  <a:off x="5811371" y="415054"/>
                  <a:ext cx="2244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it-IT" sz="2000" b="1" dirty="0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3D9E1AE6-359E-41BF-98E5-2C11705265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371" y="415054"/>
                  <a:ext cx="22442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1622" r="-24324" b="-100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5010B0F5-847E-4D98-9609-56B037F40628}"/>
                    </a:ext>
                  </a:extLst>
                </p:cNvPr>
                <p:cNvSpPr txBox="1"/>
                <p:nvPr/>
              </p:nvSpPr>
              <p:spPr>
                <a:xfrm>
                  <a:off x="6901636" y="416706"/>
                  <a:ext cx="2244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it-IT" sz="2000" b="1" dirty="0"/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5010B0F5-847E-4D98-9609-56B037F40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636" y="416706"/>
                  <a:ext cx="22442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1622" r="-24324" b="-980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9731C24F-1594-4ACE-9515-29821F7C3BDA}"/>
                    </a:ext>
                  </a:extLst>
                </p:cNvPr>
                <p:cNvSpPr txBox="1"/>
                <p:nvPr/>
              </p:nvSpPr>
              <p:spPr>
                <a:xfrm>
                  <a:off x="8026005" y="416707"/>
                  <a:ext cx="2244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it-IT" sz="2000" b="1" dirty="0"/>
                </a:p>
              </p:txBody>
            </p:sp>
          </mc:Choice>
          <mc:Fallback xmlns="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9731C24F-1594-4ACE-9515-29821F7C3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005" y="416707"/>
                  <a:ext cx="224420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24324" r="-21622" b="-980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Connettore 2 48">
              <a:extLst>
                <a:ext uri="{FF2B5EF4-FFF2-40B4-BE49-F238E27FC236}">
                  <a16:creationId xmlns:a16="http://schemas.microsoft.com/office/drawing/2014/main" id="{4E22CEA5-7522-4F94-9472-4203979B7FEB}"/>
                </a:ext>
              </a:extLst>
            </p:cNvPr>
            <p:cNvCxnSpPr/>
            <p:nvPr/>
          </p:nvCxnSpPr>
          <p:spPr>
            <a:xfrm>
              <a:off x="5921554" y="704306"/>
              <a:ext cx="0" cy="392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2 49">
              <a:extLst>
                <a:ext uri="{FF2B5EF4-FFF2-40B4-BE49-F238E27FC236}">
                  <a16:creationId xmlns:a16="http://schemas.microsoft.com/office/drawing/2014/main" id="{A939525C-B367-439B-8A59-1DA77ABBCBA1}"/>
                </a:ext>
              </a:extLst>
            </p:cNvPr>
            <p:cNvCxnSpPr/>
            <p:nvPr/>
          </p:nvCxnSpPr>
          <p:spPr>
            <a:xfrm>
              <a:off x="7015128" y="704306"/>
              <a:ext cx="0" cy="392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9C6A308A-1D94-444B-AED6-1DC12CFAE717}"/>
                </a:ext>
              </a:extLst>
            </p:cNvPr>
            <p:cNvCxnSpPr/>
            <p:nvPr/>
          </p:nvCxnSpPr>
          <p:spPr>
            <a:xfrm>
              <a:off x="8135401" y="704306"/>
              <a:ext cx="0" cy="392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8D820375-CF62-4B1C-9B7B-F74F4EBEF42B}"/>
                </a:ext>
              </a:extLst>
            </p:cNvPr>
            <p:cNvCxnSpPr>
              <a:cxnSpLocks/>
            </p:cNvCxnSpPr>
            <p:nvPr/>
          </p:nvCxnSpPr>
          <p:spPr>
            <a:xfrm>
              <a:off x="6065184" y="1492062"/>
              <a:ext cx="595330" cy="5178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2 54">
              <a:extLst>
                <a:ext uri="{FF2B5EF4-FFF2-40B4-BE49-F238E27FC236}">
                  <a16:creationId xmlns:a16="http://schemas.microsoft.com/office/drawing/2014/main" id="{9B017BB8-44B5-4343-881F-599A28987DC6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H="1">
              <a:off x="7405160" y="1589990"/>
              <a:ext cx="572720" cy="4201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440E60D5-207D-4157-8E34-6AB046233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3846" y="1677973"/>
              <a:ext cx="2564" cy="2910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831F74B5-65E5-4A3A-9748-B5BB1E86C1C2}"/>
                </a:ext>
              </a:extLst>
            </p:cNvPr>
            <p:cNvSpPr/>
            <p:nvPr/>
          </p:nvSpPr>
          <p:spPr>
            <a:xfrm>
              <a:off x="6655761" y="1989881"/>
              <a:ext cx="744646" cy="7446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3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C403A1FD-B224-4D73-B407-16277DA6DC17}"/>
                    </a:ext>
                  </a:extLst>
                </p:cNvPr>
                <p:cNvSpPr txBox="1"/>
                <p:nvPr/>
              </p:nvSpPr>
              <p:spPr>
                <a:xfrm>
                  <a:off x="6660514" y="2095253"/>
                  <a:ext cx="7446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it-IT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CasellaDiTesto 57">
                  <a:extLst>
                    <a:ext uri="{FF2B5EF4-FFF2-40B4-BE49-F238E27FC236}">
                      <a16:creationId xmlns:a16="http://schemas.microsoft.com/office/drawing/2014/main" id="{C403A1FD-B224-4D73-B407-16277DA6D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514" y="2095253"/>
                  <a:ext cx="74464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F525169C-2B21-4D06-B926-906C95DEFC36}"/>
                </a:ext>
              </a:extLst>
            </p:cNvPr>
            <p:cNvSpPr/>
            <p:nvPr/>
          </p:nvSpPr>
          <p:spPr>
            <a:xfrm>
              <a:off x="7896997" y="1139467"/>
              <a:ext cx="552303" cy="52782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asellaDiTesto 68">
                  <a:extLst>
                    <a:ext uri="{FF2B5EF4-FFF2-40B4-BE49-F238E27FC236}">
                      <a16:creationId xmlns:a16="http://schemas.microsoft.com/office/drawing/2014/main" id="{F675C1E3-6089-4DAC-9E9A-79BBE704BD00}"/>
                    </a:ext>
                  </a:extLst>
                </p:cNvPr>
                <p:cNvSpPr txBox="1"/>
                <p:nvPr/>
              </p:nvSpPr>
              <p:spPr>
                <a:xfrm>
                  <a:off x="7832609" y="1239653"/>
                  <a:ext cx="55514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 xmlns="">
            <p:sp>
              <p:nvSpPr>
                <p:cNvPr id="69" name="CasellaDiTesto 68">
                  <a:extLst>
                    <a:ext uri="{FF2B5EF4-FFF2-40B4-BE49-F238E27FC236}">
                      <a16:creationId xmlns:a16="http://schemas.microsoft.com/office/drawing/2014/main" id="{F675C1E3-6089-4DAC-9E9A-79BBE704B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609" y="1239653"/>
                  <a:ext cx="555140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CFD3A7B-51BF-4508-9D2B-199DDB5C0462}"/>
                </a:ext>
              </a:extLst>
            </p:cNvPr>
            <p:cNvSpPr/>
            <p:nvPr/>
          </p:nvSpPr>
          <p:spPr>
            <a:xfrm>
              <a:off x="6738977" y="1142508"/>
              <a:ext cx="552303" cy="52782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C71DD056-7946-4B25-BA6B-3905FF7EC2D1}"/>
                </a:ext>
              </a:extLst>
            </p:cNvPr>
            <p:cNvSpPr/>
            <p:nvPr/>
          </p:nvSpPr>
          <p:spPr>
            <a:xfrm>
              <a:off x="5664604" y="1142508"/>
              <a:ext cx="552303" cy="52782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936D9566-6246-4AB5-A47F-1F5CE8184986}"/>
                    </a:ext>
                  </a:extLst>
                </p:cNvPr>
                <p:cNvSpPr txBox="1"/>
                <p:nvPr/>
              </p:nvSpPr>
              <p:spPr>
                <a:xfrm>
                  <a:off x="6738977" y="1238146"/>
                  <a:ext cx="55514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936D9566-6246-4AB5-A47F-1F5CE8184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977" y="1238146"/>
                  <a:ext cx="555140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54D8CC50-7916-47F9-A280-2968350C4DA5}"/>
                    </a:ext>
                  </a:extLst>
                </p:cNvPr>
                <p:cNvSpPr txBox="1"/>
                <p:nvPr/>
              </p:nvSpPr>
              <p:spPr>
                <a:xfrm>
                  <a:off x="5658878" y="1238146"/>
                  <a:ext cx="55514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54D8CC50-7916-47F9-A280-2968350C4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878" y="1238146"/>
                  <a:ext cx="555140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C2689E83-2036-44BA-81FE-5B492ED69F02}"/>
                    </a:ext>
                  </a:extLst>
                </p:cNvPr>
                <p:cNvSpPr txBox="1"/>
                <p:nvPr/>
              </p:nvSpPr>
              <p:spPr>
                <a:xfrm>
                  <a:off x="4072013" y="1193448"/>
                  <a:ext cx="13848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tx1"/>
                      </a:solidFill>
                      <a:latin typeface="Titillium Web"/>
                    </a:rPr>
                    <a:t>Weights</a:t>
                  </a:r>
                  <a14:m>
                    <m:oMath xmlns:m="http://schemas.openxmlformats.org/officeDocument/2006/math"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</m:oMath>
                  </a14:m>
                  <a:endParaRPr lang="it-IT" sz="1800" dirty="0"/>
                </a:p>
              </p:txBody>
            </p:sp>
          </mc:Choice>
          <mc:Fallback xmlns=""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C2689E83-2036-44BA-81FE-5B492ED69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013" y="1193448"/>
                  <a:ext cx="138484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FF27080C-F6D3-45BF-A402-850ED9F59361}"/>
                    </a:ext>
                  </a:extLst>
                </p:cNvPr>
                <p:cNvSpPr txBox="1"/>
                <p:nvPr/>
              </p:nvSpPr>
              <p:spPr>
                <a:xfrm>
                  <a:off x="4495845" y="415054"/>
                  <a:ext cx="9600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tx1"/>
                      </a:solidFill>
                      <a:latin typeface="Titillium Web"/>
                    </a:rPr>
                    <a:t>Input:  </a:t>
                  </a:r>
                  <a:r>
                    <a:rPr lang="en-US" sz="1800" b="1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it-IT" sz="1800" dirty="0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FF27080C-F6D3-45BF-A402-850ED9F59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45" y="415054"/>
                  <a:ext cx="960095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3822" b="-200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Doppia parentesi quadra 16">
              <a:extLst>
                <a:ext uri="{FF2B5EF4-FFF2-40B4-BE49-F238E27FC236}">
                  <a16:creationId xmlns:a16="http://schemas.microsoft.com/office/drawing/2014/main" id="{FB85ACE3-AAB9-493A-9145-47D11FE658E7}"/>
                </a:ext>
              </a:extLst>
            </p:cNvPr>
            <p:cNvSpPr/>
            <p:nvPr/>
          </p:nvSpPr>
          <p:spPr>
            <a:xfrm>
              <a:off x="5481331" y="1094265"/>
              <a:ext cx="3076156" cy="602762"/>
            </a:xfrm>
            <a:prstGeom prst="bracketPair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Doppia parentesi quadra 17">
              <a:extLst>
                <a:ext uri="{FF2B5EF4-FFF2-40B4-BE49-F238E27FC236}">
                  <a16:creationId xmlns:a16="http://schemas.microsoft.com/office/drawing/2014/main" id="{1BB8456A-3AD6-4735-9B47-8E3F4A9DFAF6}"/>
                </a:ext>
              </a:extLst>
            </p:cNvPr>
            <p:cNvSpPr/>
            <p:nvPr/>
          </p:nvSpPr>
          <p:spPr>
            <a:xfrm>
              <a:off x="5481330" y="432080"/>
              <a:ext cx="3076157" cy="369331"/>
            </a:xfrm>
            <a:prstGeom prst="bracketPair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1" name="Doppia parentesi quadra 20">
            <a:extLst>
              <a:ext uri="{FF2B5EF4-FFF2-40B4-BE49-F238E27FC236}">
                <a16:creationId xmlns:a16="http://schemas.microsoft.com/office/drawing/2014/main" id="{7755826C-3326-4836-89D9-CEC31AE7658A}"/>
              </a:ext>
            </a:extLst>
          </p:cNvPr>
          <p:cNvSpPr/>
          <p:nvPr/>
        </p:nvSpPr>
        <p:spPr>
          <a:xfrm>
            <a:off x="5817502" y="1958916"/>
            <a:ext cx="3076157" cy="810762"/>
          </a:xfrm>
          <a:prstGeom prst="bracketPair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8F55ADE7-FA1F-48EF-99AD-8EA6592F35F8}"/>
                  </a:ext>
                </a:extLst>
              </p:cNvPr>
              <p:cNvSpPr txBox="1"/>
              <p:nvPr/>
            </p:nvSpPr>
            <p:spPr>
              <a:xfrm>
                <a:off x="4584696" y="1948593"/>
                <a:ext cx="1161777" cy="866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Transfer function:</a:t>
                </a:r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8F55ADE7-FA1F-48EF-99AD-8EA6592F3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696" y="1948593"/>
                <a:ext cx="1161777" cy="866712"/>
              </a:xfrm>
              <a:prstGeom prst="rect">
                <a:avLst/>
              </a:prstGeom>
              <a:blipFill>
                <a:blip r:embed="rId16"/>
                <a:stretch>
                  <a:fillRect l="-2618" t="-21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109;p26">
            <a:extLst>
              <a:ext uri="{FF2B5EF4-FFF2-40B4-BE49-F238E27FC236}">
                <a16:creationId xmlns:a16="http://schemas.microsoft.com/office/drawing/2014/main" id="{099AF419-D990-4ECD-A12D-6C6F9C1DF557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PERCETTRONE</a:t>
            </a:r>
          </a:p>
        </p:txBody>
      </p:sp>
    </p:spTree>
    <p:extLst>
      <p:ext uri="{BB962C8B-B14F-4D97-AF65-F5344CB8AC3E}">
        <p14:creationId xmlns:p14="http://schemas.microsoft.com/office/powerpoint/2010/main" val="43771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275;p71">
                <a:extLst>
                  <a:ext uri="{FF2B5EF4-FFF2-40B4-BE49-F238E27FC236}">
                    <a16:creationId xmlns:a16="http://schemas.microsoft.com/office/drawing/2014/main" id="{33B864D3-D52F-4836-AC9F-BF69009078FD}"/>
                  </a:ext>
                </a:extLst>
              </p:cNvPr>
              <p:cNvSpPr txBox="1"/>
              <p:nvPr/>
            </p:nvSpPr>
            <p:spPr>
              <a:xfrm>
                <a:off x="310061" y="1960659"/>
                <a:ext cx="4038004" cy="2430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La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funzione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attivazione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o (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activation function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) ha il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compito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decidere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se il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percettrone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può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o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meno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propagare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l’informazione</a:t>
                </a: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Imita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la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funzione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degli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action potential,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pulsazioni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attività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elettrica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che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servono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al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neurone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per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scambiarsi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informazioni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Nella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sua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forma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più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semplice,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l’informazione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è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binaria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e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viene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scambiata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quando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supera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un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certo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threshold </a:t>
                </a:r>
                <a14:m>
                  <m:oMath xmlns:m="http://schemas.openxmlformats.org/officeDocument/2006/math">
                    <m:r>
                      <a:rPr lang="el-GR" sz="1350" b="1" i="1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endParaRPr lang="it-IT" sz="1350" b="1" dirty="0">
                  <a:solidFill>
                    <a:srgbClr val="5A6772"/>
                  </a:solidFill>
                  <a:latin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Causa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non-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linearità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nel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comportamento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del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percettrone</a:t>
                </a: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</p:txBody>
          </p:sp>
        </mc:Choice>
        <mc:Fallback>
          <p:sp>
            <p:nvSpPr>
              <p:cNvPr id="7" name="Google Shape;275;p71">
                <a:extLst>
                  <a:ext uri="{FF2B5EF4-FFF2-40B4-BE49-F238E27FC236}">
                    <a16:creationId xmlns:a16="http://schemas.microsoft.com/office/drawing/2014/main" id="{33B864D3-D52F-4836-AC9F-BF690090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61" y="1960659"/>
                <a:ext cx="4038004" cy="2430720"/>
              </a:xfrm>
              <a:prstGeom prst="rect">
                <a:avLst/>
              </a:prstGeom>
              <a:blipFill>
                <a:blip r:embed="rId3"/>
                <a:stretch>
                  <a:fillRect l="-453" b="-97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7BE59F1B-56DD-4FE5-A338-A597CE43DD9C}"/>
              </a:ext>
            </a:extLst>
          </p:cNvPr>
          <p:cNvSpPr/>
          <p:nvPr/>
        </p:nvSpPr>
        <p:spPr>
          <a:xfrm>
            <a:off x="7541295" y="2069668"/>
            <a:ext cx="609105" cy="609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AE9E75A-C1DB-41AC-9DA6-53F8CE87B477}"/>
              </a:ext>
            </a:extLst>
          </p:cNvPr>
          <p:cNvSpPr txBox="1"/>
          <p:nvPr/>
        </p:nvSpPr>
        <p:spPr>
          <a:xfrm>
            <a:off x="7652098" y="1953518"/>
            <a:ext cx="53966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</a:rPr>
              <a:t>┌</a:t>
            </a:r>
          </a:p>
          <a:p>
            <a:r>
              <a:rPr lang="it-IT" sz="2400" b="1" dirty="0">
                <a:solidFill>
                  <a:schemeClr val="tx1"/>
                </a:solidFill>
              </a:rPr>
              <a:t>┘</a:t>
            </a:r>
          </a:p>
          <a:p>
            <a:endParaRPr lang="it-IT" b="1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97191420-7AFC-4311-B79E-B997A6737582}"/>
              </a:ext>
            </a:extLst>
          </p:cNvPr>
          <p:cNvCxnSpPr>
            <a:cxnSpLocks/>
          </p:cNvCxnSpPr>
          <p:nvPr/>
        </p:nvCxnSpPr>
        <p:spPr>
          <a:xfrm>
            <a:off x="7842550" y="2706648"/>
            <a:ext cx="0" cy="517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6622EE36-141F-4FBA-9545-4503A2DD5503}"/>
              </a:ext>
            </a:extLst>
          </p:cNvPr>
          <p:cNvSpPr/>
          <p:nvPr/>
        </p:nvSpPr>
        <p:spPr>
          <a:xfrm>
            <a:off x="8545940" y="2171325"/>
            <a:ext cx="405789" cy="405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88CE996-BE1F-4594-9F64-14BA21FB5C8F}"/>
                  </a:ext>
                </a:extLst>
              </p:cNvPr>
              <p:cNvSpPr txBox="1"/>
              <p:nvPr/>
            </p:nvSpPr>
            <p:spPr>
              <a:xfrm>
                <a:off x="8517189" y="2158775"/>
                <a:ext cx="4526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88CE996-BE1F-4594-9F64-14BA21FB5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89" y="2158775"/>
                <a:ext cx="45266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0958E36-8FB8-4D4F-99E3-CFF4B70DB0A7}"/>
              </a:ext>
            </a:extLst>
          </p:cNvPr>
          <p:cNvCxnSpPr>
            <a:cxnSpLocks/>
          </p:cNvCxnSpPr>
          <p:nvPr/>
        </p:nvCxnSpPr>
        <p:spPr>
          <a:xfrm flipH="1">
            <a:off x="8165704" y="2374219"/>
            <a:ext cx="3380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7D7AEB2-5EED-4EEA-8233-9B7B192005BC}"/>
                  </a:ext>
                </a:extLst>
              </p:cNvPr>
              <p:cNvSpPr txBox="1"/>
              <p:nvPr/>
            </p:nvSpPr>
            <p:spPr>
              <a:xfrm>
                <a:off x="7404832" y="3190574"/>
                <a:ext cx="91327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it-IT" sz="1800" b="1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7D7AEB2-5EED-4EEA-8233-9B7B1920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32" y="3190574"/>
                <a:ext cx="913278" cy="276999"/>
              </a:xfrm>
              <a:prstGeom prst="rect">
                <a:avLst/>
              </a:prstGeom>
              <a:blipFill>
                <a:blip r:embed="rId5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DD247C6F-725E-415D-9CA0-5E922488BA5A}"/>
              </a:ext>
            </a:extLst>
          </p:cNvPr>
          <p:cNvGrpSpPr/>
          <p:nvPr/>
        </p:nvGrpSpPr>
        <p:grpSpPr>
          <a:xfrm>
            <a:off x="4457023" y="386642"/>
            <a:ext cx="2659081" cy="4361653"/>
            <a:chOff x="4842124" y="1518486"/>
            <a:chExt cx="2007076" cy="3292178"/>
          </a:xfrm>
        </p:grpSpPr>
        <p:pic>
          <p:nvPicPr>
            <p:cNvPr id="4" name="Immagine 3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5FA83847-6737-7C4C-964D-92EADC41C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4557"/>
            <a:stretch/>
          </p:blipFill>
          <p:spPr>
            <a:xfrm>
              <a:off x="4842124" y="1518486"/>
              <a:ext cx="986545" cy="1647917"/>
            </a:xfrm>
            <a:prstGeom prst="rect">
              <a:avLst/>
            </a:prstGeom>
          </p:spPr>
        </p:pic>
        <p:pic>
          <p:nvPicPr>
            <p:cNvPr id="2" name="Immagine 1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F191F28A-A8E1-4EF2-92F6-526232433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9965"/>
            <a:stretch/>
          </p:blipFill>
          <p:spPr>
            <a:xfrm>
              <a:off x="4876859" y="3162747"/>
              <a:ext cx="1940080" cy="1647917"/>
            </a:xfrm>
            <a:prstGeom prst="rect">
              <a:avLst/>
            </a:prstGeom>
          </p:spPr>
        </p:pic>
        <p:pic>
          <p:nvPicPr>
            <p:cNvPr id="3" name="Immagine 2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EF33EBF4-700D-4448-BB2B-DF4F78266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288" r="51158"/>
            <a:stretch/>
          </p:blipFill>
          <p:spPr>
            <a:xfrm>
              <a:off x="5935922" y="1533741"/>
              <a:ext cx="913278" cy="1647917"/>
            </a:xfrm>
            <a:prstGeom prst="rect">
              <a:avLst/>
            </a:prstGeom>
          </p:spPr>
        </p:pic>
      </p:grp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0815351B-B14B-4B6B-A930-FCF9A3B4A5F5}"/>
              </a:ext>
            </a:extLst>
          </p:cNvPr>
          <p:cNvSpPr/>
          <p:nvPr/>
        </p:nvSpPr>
        <p:spPr>
          <a:xfrm>
            <a:off x="6941127" y="395205"/>
            <a:ext cx="337808" cy="4398467"/>
          </a:xfrm>
          <a:prstGeom prst="rightBrace">
            <a:avLst>
              <a:gd name="adj1" fmla="val 8333"/>
              <a:gd name="adj2" fmla="val 4559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FC6CDDE-0223-4110-8831-7EF30849F3C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63" y="984264"/>
            <a:ext cx="493032" cy="493032"/>
          </a:xfrm>
          <a:prstGeom prst="rect">
            <a:avLst/>
          </a:prstGeom>
        </p:spPr>
      </p:pic>
      <p:sp>
        <p:nvSpPr>
          <p:cNvPr id="26" name="Google Shape;362;p81">
            <a:extLst>
              <a:ext uri="{FF2B5EF4-FFF2-40B4-BE49-F238E27FC236}">
                <a16:creationId xmlns:a16="http://schemas.microsoft.com/office/drawing/2014/main" id="{8B6B3B23-6036-44E5-B48A-D47F9E993708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Activation function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86EA1F96-D7C4-4D23-B344-88FEED39A294}"/>
              </a:ext>
            </a:extLst>
          </p:cNvPr>
          <p:cNvSpPr/>
          <p:nvPr/>
        </p:nvSpPr>
        <p:spPr>
          <a:xfrm>
            <a:off x="7518717" y="906703"/>
            <a:ext cx="660840" cy="66084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4A323A55-7959-4E4A-A370-3894397F2494}"/>
              </a:ext>
            </a:extLst>
          </p:cNvPr>
          <p:cNvCxnSpPr>
            <a:cxnSpLocks/>
          </p:cNvCxnSpPr>
          <p:nvPr/>
        </p:nvCxnSpPr>
        <p:spPr>
          <a:xfrm>
            <a:off x="7532034" y="429432"/>
            <a:ext cx="74908" cy="4381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F277FFF1-81C6-49DC-8816-DEEF6FD0E5CA}"/>
              </a:ext>
            </a:extLst>
          </p:cNvPr>
          <p:cNvCxnSpPr>
            <a:cxnSpLocks/>
          </p:cNvCxnSpPr>
          <p:nvPr/>
        </p:nvCxnSpPr>
        <p:spPr>
          <a:xfrm flipH="1">
            <a:off x="8105244" y="432945"/>
            <a:ext cx="92802" cy="4345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3444274D-D7C8-4D0D-82AB-8A7C75423900}"/>
              </a:ext>
            </a:extLst>
          </p:cNvPr>
          <p:cNvCxnSpPr>
            <a:cxnSpLocks/>
          </p:cNvCxnSpPr>
          <p:nvPr/>
        </p:nvCxnSpPr>
        <p:spPr>
          <a:xfrm>
            <a:off x="7861899" y="417784"/>
            <a:ext cx="0" cy="3846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3A59E1FB-E87D-450B-A9C1-C651D4156771}"/>
              </a:ext>
            </a:extLst>
          </p:cNvPr>
          <p:cNvCxnSpPr>
            <a:cxnSpLocks/>
          </p:cNvCxnSpPr>
          <p:nvPr/>
        </p:nvCxnSpPr>
        <p:spPr>
          <a:xfrm>
            <a:off x="7841310" y="1600713"/>
            <a:ext cx="0" cy="4273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109;p26">
            <a:extLst>
              <a:ext uri="{FF2B5EF4-FFF2-40B4-BE49-F238E27FC236}">
                <a16:creationId xmlns:a16="http://schemas.microsoft.com/office/drawing/2014/main" id="{FE32D644-7ABE-4532-BF91-888B61DECA56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PERCETTRONE</a:t>
            </a:r>
          </a:p>
        </p:txBody>
      </p:sp>
    </p:spTree>
    <p:extLst>
      <p:ext uri="{BB962C8B-B14F-4D97-AF65-F5344CB8AC3E}">
        <p14:creationId xmlns:p14="http://schemas.microsoft.com/office/powerpoint/2010/main" val="364832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angolo 29">
            <a:extLst>
              <a:ext uri="{FF2B5EF4-FFF2-40B4-BE49-F238E27FC236}">
                <a16:creationId xmlns:a16="http://schemas.microsoft.com/office/drawing/2014/main" id="{58809E31-8F13-4731-A4B8-D9A6ADC41557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FC6CDDE-0223-4110-8831-7EF30849F3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63" y="984264"/>
            <a:ext cx="493032" cy="4930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899D03-DEEA-4EF2-B620-28757F1BCC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113"/>
          <a:stretch/>
        </p:blipFill>
        <p:spPr>
          <a:xfrm rot="5400000">
            <a:off x="5337744" y="937160"/>
            <a:ext cx="4314766" cy="2508361"/>
          </a:xfrm>
          <a:prstGeom prst="rect">
            <a:avLst/>
          </a:prstGeom>
          <a:ln>
            <a:noFill/>
          </a:ln>
          <a:effectLst>
            <a:outerShdw sx="1000" sy="1000" algn="tl" rotWithShape="0">
              <a:prstClr val="black"/>
            </a:outerShdw>
          </a:effectLst>
        </p:spPr>
      </p:pic>
      <p:sp>
        <p:nvSpPr>
          <p:cNvPr id="9" name="Google Shape;275;p71">
            <a:extLst>
              <a:ext uri="{FF2B5EF4-FFF2-40B4-BE49-F238E27FC236}">
                <a16:creationId xmlns:a16="http://schemas.microsoft.com/office/drawing/2014/main" id="{1F819196-03C4-48EA-A5F1-2214DB237B78}"/>
              </a:ext>
            </a:extLst>
          </p:cNvPr>
          <p:cNvSpPr txBox="1"/>
          <p:nvPr/>
        </p:nvSpPr>
        <p:spPr>
          <a:xfrm>
            <a:off x="4877121" y="169322"/>
            <a:ext cx="1517014" cy="38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Input Layer</a:t>
            </a:r>
          </a:p>
        </p:txBody>
      </p:sp>
      <p:sp>
        <p:nvSpPr>
          <p:cNvPr id="10" name="Google Shape;275;p71">
            <a:extLst>
              <a:ext uri="{FF2B5EF4-FFF2-40B4-BE49-F238E27FC236}">
                <a16:creationId xmlns:a16="http://schemas.microsoft.com/office/drawing/2014/main" id="{96E00517-66D7-4BC2-AB2B-E35C908E10CE}"/>
              </a:ext>
            </a:extLst>
          </p:cNvPr>
          <p:cNvSpPr txBox="1"/>
          <p:nvPr/>
        </p:nvSpPr>
        <p:spPr>
          <a:xfrm>
            <a:off x="4876799" y="1371628"/>
            <a:ext cx="1625600" cy="38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Hidden Layer 1</a:t>
            </a:r>
          </a:p>
        </p:txBody>
      </p:sp>
      <p:sp>
        <p:nvSpPr>
          <p:cNvPr id="11" name="Google Shape;275;p71">
            <a:extLst>
              <a:ext uri="{FF2B5EF4-FFF2-40B4-BE49-F238E27FC236}">
                <a16:creationId xmlns:a16="http://schemas.microsoft.com/office/drawing/2014/main" id="{F74FF5A4-95F2-43C7-ABD8-48BF05E42F96}"/>
              </a:ext>
            </a:extLst>
          </p:cNvPr>
          <p:cNvSpPr txBox="1"/>
          <p:nvPr/>
        </p:nvSpPr>
        <p:spPr>
          <a:xfrm>
            <a:off x="4877121" y="2552993"/>
            <a:ext cx="1625278" cy="38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Hidden Layer 2</a:t>
            </a:r>
          </a:p>
        </p:txBody>
      </p:sp>
      <p:sp>
        <p:nvSpPr>
          <p:cNvPr id="12" name="Google Shape;275;p71">
            <a:extLst>
              <a:ext uri="{FF2B5EF4-FFF2-40B4-BE49-F238E27FC236}">
                <a16:creationId xmlns:a16="http://schemas.microsoft.com/office/drawing/2014/main" id="{E42BDB6D-EE9E-409D-8478-8BF9F4F9E979}"/>
              </a:ext>
            </a:extLst>
          </p:cNvPr>
          <p:cNvSpPr txBox="1"/>
          <p:nvPr/>
        </p:nvSpPr>
        <p:spPr>
          <a:xfrm>
            <a:off x="4877121" y="3734358"/>
            <a:ext cx="1517014" cy="38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Output Layer</a:t>
            </a:r>
          </a:p>
        </p:txBody>
      </p:sp>
      <p:sp>
        <p:nvSpPr>
          <p:cNvPr id="21" name="Google Shape;362;p81">
            <a:extLst>
              <a:ext uri="{FF2B5EF4-FFF2-40B4-BE49-F238E27FC236}">
                <a16:creationId xmlns:a16="http://schemas.microsoft.com/office/drawing/2014/main" id="{DCCB7AA6-629D-4FDC-BAD7-65E99FB03F92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Dal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percettrone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alla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rete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" name="Google Shape;275;p71">
            <a:extLst>
              <a:ext uri="{FF2B5EF4-FFF2-40B4-BE49-F238E27FC236}">
                <a16:creationId xmlns:a16="http://schemas.microsoft.com/office/drawing/2014/main" id="{EF842A95-7C6C-454A-8317-40323583D5F2}"/>
              </a:ext>
            </a:extLst>
          </p:cNvPr>
          <p:cNvSpPr txBox="1"/>
          <p:nvPr/>
        </p:nvSpPr>
        <p:spPr>
          <a:xfrm>
            <a:off x="310062" y="2012847"/>
            <a:ext cx="4211174" cy="303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Unendo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più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percettroni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definiamo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una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rete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neurale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artificiale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La rete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neurale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è divisa in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layer.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base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alla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loro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posizione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distinguiamo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categorie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layer: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Input layer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 primo layer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dedicato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agli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input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iniziali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Output layer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 ultimo layer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destinato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all’ouptu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finale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Hidden layers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 tutti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layer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intermedi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numero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percettroni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per layer e il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numero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layer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definisce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l’archittettura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(o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topologia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della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rete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neurale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28" name="Google Shape;109;p26">
            <a:extLst>
              <a:ext uri="{FF2B5EF4-FFF2-40B4-BE49-F238E27FC236}">
                <a16:creationId xmlns:a16="http://schemas.microsoft.com/office/drawing/2014/main" id="{AF38C225-5DAD-421F-82B6-D34BE76F4E73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RETI NEURALI ARTIFICIALI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0E9B658-D7B7-4EED-9BC3-BB6F9CE3405F}"/>
              </a:ext>
            </a:extLst>
          </p:cNvPr>
          <p:cNvSpPr txBox="1"/>
          <p:nvPr/>
        </p:nvSpPr>
        <p:spPr>
          <a:xfrm>
            <a:off x="5209127" y="4308511"/>
            <a:ext cx="37121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rgbClr val="5A6772"/>
                </a:solidFill>
                <a:latin typeface="Titillium Web"/>
                <a:sym typeface="Titillium Web"/>
              </a:rPr>
              <a:t>C</a:t>
            </a:r>
            <a:r>
              <a:rPr lang="en-US" sz="1400" b="1" i="1" dirty="0" err="1">
                <a:solidFill>
                  <a:srgbClr val="5A6772"/>
                </a:solidFill>
                <a:latin typeface="Titillium Web"/>
                <a:sym typeface="Titillium Web"/>
              </a:rPr>
              <a:t>erchio</a:t>
            </a:r>
            <a:r>
              <a:rPr lang="en-US" i="1" dirty="0">
                <a:solidFill>
                  <a:srgbClr val="5A6772"/>
                </a:solidFill>
                <a:latin typeface="Titillium Web"/>
                <a:sym typeface="Titillium Web"/>
              </a:rPr>
              <a:t>: </a:t>
            </a:r>
            <a:r>
              <a:rPr lang="en-US" sz="1400" i="1" dirty="0" err="1">
                <a:solidFill>
                  <a:srgbClr val="5A6772"/>
                </a:solidFill>
                <a:latin typeface="Titillium Web"/>
                <a:sym typeface="Titillium Web"/>
              </a:rPr>
              <a:t>percettrone</a:t>
            </a:r>
            <a:endParaRPr lang="en-US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r>
              <a:rPr lang="en-US" sz="1400" b="1" i="1" dirty="0">
                <a:solidFill>
                  <a:srgbClr val="5A6772"/>
                </a:solidFill>
                <a:latin typeface="Titillium Web"/>
                <a:sym typeface="Titillium Web"/>
              </a:rPr>
              <a:t>In </a:t>
            </a:r>
            <a:r>
              <a:rPr lang="en-US" sz="1400" b="1" i="1" dirty="0" err="1">
                <a:solidFill>
                  <a:srgbClr val="5A6772"/>
                </a:solidFill>
                <a:latin typeface="Titillium Web"/>
                <a:sym typeface="Titillium Web"/>
              </a:rPr>
              <a:t>entrata</a:t>
            </a:r>
            <a:r>
              <a:rPr lang="en-US" sz="1400" i="1" dirty="0">
                <a:solidFill>
                  <a:srgbClr val="5A6772"/>
                </a:solidFill>
                <a:latin typeface="Titillium Web"/>
                <a:sym typeface="Titillium Web"/>
              </a:rPr>
              <a:t>: </a:t>
            </a:r>
            <a:r>
              <a:rPr lang="en-US" i="1" dirty="0">
                <a:solidFill>
                  <a:srgbClr val="5A6772"/>
                </a:solidFill>
                <a:latin typeface="Titillium Web"/>
                <a:sym typeface="Titillium Web"/>
              </a:rPr>
              <a:t>i</a:t>
            </a:r>
            <a:r>
              <a:rPr lang="en-US" sz="1400" i="1" dirty="0">
                <a:solidFill>
                  <a:srgbClr val="5A6772"/>
                </a:solidFill>
                <a:latin typeface="Titillium Web"/>
                <a:sym typeface="Titillium Web"/>
              </a:rPr>
              <a:t>nput del </a:t>
            </a:r>
            <a:r>
              <a:rPr lang="en-US" sz="1400" i="1" dirty="0" err="1">
                <a:solidFill>
                  <a:srgbClr val="5A6772"/>
                </a:solidFill>
                <a:latin typeface="Titillium Web"/>
                <a:sym typeface="Titillium Web"/>
              </a:rPr>
              <a:t>percettrone</a:t>
            </a:r>
            <a:endParaRPr lang="en-US" sz="1400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r>
              <a:rPr lang="en-US" b="1" i="1" dirty="0">
                <a:solidFill>
                  <a:srgbClr val="5A6772"/>
                </a:solidFill>
                <a:latin typeface="Titillium Web"/>
                <a:sym typeface="Titillium Web"/>
              </a:rPr>
              <a:t>In </a:t>
            </a:r>
            <a:r>
              <a:rPr lang="en-US" b="1" i="1" dirty="0" err="1">
                <a:solidFill>
                  <a:srgbClr val="5A6772"/>
                </a:solidFill>
                <a:latin typeface="Titillium Web"/>
                <a:sym typeface="Titillium Web"/>
              </a:rPr>
              <a:t>u</a:t>
            </a:r>
            <a:r>
              <a:rPr lang="en-US" sz="1400" b="1" i="1" dirty="0" err="1">
                <a:solidFill>
                  <a:srgbClr val="5A6772"/>
                </a:solidFill>
                <a:latin typeface="Titillium Web"/>
                <a:sym typeface="Titillium Web"/>
              </a:rPr>
              <a:t>scita</a:t>
            </a:r>
            <a:r>
              <a:rPr lang="en-US" sz="1400" i="1" dirty="0">
                <a:solidFill>
                  <a:srgbClr val="5A6772"/>
                </a:solidFill>
                <a:latin typeface="Titillium Web"/>
                <a:sym typeface="Titillium Web"/>
              </a:rPr>
              <a:t>: </a:t>
            </a:r>
            <a:r>
              <a:rPr lang="en-US" sz="1400" i="1" dirty="0" err="1">
                <a:solidFill>
                  <a:srgbClr val="5A6772"/>
                </a:solidFill>
                <a:latin typeface="Titillium Web"/>
                <a:sym typeface="Titillium Web"/>
              </a:rPr>
              <a:t>propagazione</a:t>
            </a:r>
            <a:r>
              <a:rPr lang="en-US" sz="14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400" i="1" dirty="0" err="1">
                <a:solidFill>
                  <a:srgbClr val="5A6772"/>
                </a:solidFill>
                <a:latin typeface="Titillium Web"/>
                <a:sym typeface="Titillium Web"/>
              </a:rPr>
              <a:t>dell’ouptut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09891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10061" y="2067267"/>
            <a:ext cx="4038004" cy="224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Una rete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neurale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addestra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quattro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fasi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Si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assegnano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valori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iniziali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pesi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Forward propagation: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calcolano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output 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partire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da input 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pesi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assegnati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Si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confrontano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risultati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ottenuti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con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output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corretti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Backward propagation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pesi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vengono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modificati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con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l’obbiettivo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minimizzare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differenza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fra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risultato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ottenuto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desiderato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6A7845-3BE6-2A4D-8C48-C1E49CDE36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59" y="236384"/>
            <a:ext cx="4620041" cy="342893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A28ECC1-F4AF-4149-B810-03CFBA4FC9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63" y="984264"/>
            <a:ext cx="493032" cy="493032"/>
          </a:xfrm>
          <a:prstGeom prst="rect">
            <a:avLst/>
          </a:prstGeom>
        </p:spPr>
      </p:pic>
      <p:sp>
        <p:nvSpPr>
          <p:cNvPr id="4" name="Google Shape;362;p81">
            <a:extLst>
              <a:ext uri="{FF2B5EF4-FFF2-40B4-BE49-F238E27FC236}">
                <a16:creationId xmlns:a16="http://schemas.microsoft.com/office/drawing/2014/main" id="{C09F5209-8862-4982-90EA-124F2B3CEB9C}"/>
              </a:ext>
            </a:extLst>
          </p:cNvPr>
          <p:cNvSpPr txBox="1"/>
          <p:nvPr/>
        </p:nvSpPr>
        <p:spPr>
          <a:xfrm>
            <a:off x="310061" y="1609942"/>
            <a:ext cx="4211174" cy="32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Addestrare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una ANN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Google Shape;109;p26">
            <a:extLst>
              <a:ext uri="{FF2B5EF4-FFF2-40B4-BE49-F238E27FC236}">
                <a16:creationId xmlns:a16="http://schemas.microsoft.com/office/drawing/2014/main" id="{715B868C-B36F-43BC-95A8-8FD8E6B9B624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RETI NEURALI ARTIFICIALI</a:t>
            </a:r>
          </a:p>
        </p:txBody>
      </p:sp>
      <p:sp>
        <p:nvSpPr>
          <p:cNvPr id="6" name="Google Shape;275;p71">
            <a:extLst>
              <a:ext uri="{FF2B5EF4-FFF2-40B4-BE49-F238E27FC236}">
                <a16:creationId xmlns:a16="http://schemas.microsoft.com/office/drawing/2014/main" id="{9BD4A850-E038-450D-9046-BDE7544E33AC}"/>
              </a:ext>
            </a:extLst>
          </p:cNvPr>
          <p:cNvSpPr txBox="1"/>
          <p:nvPr/>
        </p:nvSpPr>
        <p:spPr>
          <a:xfrm>
            <a:off x="5010978" y="3889459"/>
            <a:ext cx="3423666" cy="85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Keyword: 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Ottimizzazione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Non-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Lineare</a:t>
            </a: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Gradient Descent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044685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35FB736AC5EF40A8A42C677C8353F7" ma:contentTypeVersion="2" ma:contentTypeDescription="Create a new document." ma:contentTypeScope="" ma:versionID="adedd67d5bec0acac298613b83722f74">
  <xsd:schema xmlns:xsd="http://www.w3.org/2001/XMLSchema" xmlns:xs="http://www.w3.org/2001/XMLSchema" xmlns:p="http://schemas.microsoft.com/office/2006/metadata/properties" xmlns:ns2="5e1f2556-254e-4a37-b5d4-40b994754c44" targetNamespace="http://schemas.microsoft.com/office/2006/metadata/properties" ma:root="true" ma:fieldsID="0a154020125524642b98608c06210db6" ns2:_="">
    <xsd:import namespace="5e1f2556-254e-4a37-b5d4-40b994754c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f2556-254e-4a37-b5d4-40b994754c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C7BF93-DAEF-45F3-944E-5089C8B569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F381A1-E7D1-4895-935E-0B33E569E7A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B64417E-5F28-4893-947C-295FE696F5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1f2556-254e-4a37-b5d4-40b994754c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6601</TotalTime>
  <Words>1106</Words>
  <Application>Microsoft Office PowerPoint</Application>
  <PresentationFormat>On-screen Show (16:9)</PresentationFormat>
  <Paragraphs>180</Paragraphs>
  <Slides>22</Slides>
  <Notes>21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Titillium</vt:lpstr>
      <vt:lpstr>Titillium Web SemiBold</vt:lpstr>
      <vt:lpstr>Arial</vt:lpstr>
      <vt:lpstr>Titillium Web</vt:lpstr>
      <vt:lpstr>Cambria Math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Reti SpA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IFTS agro-alimentare</dc:title>
  <dc:subject>Introduzione al Corso</dc:subject>
  <dc:creator>Andrea Biancini</dc:creator>
  <cp:keywords/>
  <dc:description/>
  <cp:lastModifiedBy>Mazzoleni Ferracini Simone</cp:lastModifiedBy>
  <cp:revision>50</cp:revision>
  <dcterms:modified xsi:type="dcterms:W3CDTF">2020-09-25T11:50:56Z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0x010100E435FB736AC5EF40A8A42C677C8353F7</vt:lpwstr>
  </property>
</Properties>
</file>